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66" r:id="rId3"/>
    <p:sldId id="257" r:id="rId4"/>
    <p:sldId id="258" r:id="rId5"/>
    <p:sldId id="259" r:id="rId6"/>
    <p:sldId id="267" r:id="rId7"/>
    <p:sldId id="268" r:id="rId8"/>
    <p:sldId id="269" r:id="rId9"/>
    <p:sldId id="261" r:id="rId10"/>
    <p:sldId id="271" r:id="rId11"/>
    <p:sldId id="270" r:id="rId12"/>
    <p:sldId id="272" r:id="rId13"/>
    <p:sldId id="260" r:id="rId14"/>
    <p:sldId id="262" r:id="rId15"/>
    <p:sldId id="263" r:id="rId16"/>
    <p:sldId id="264" r:id="rId17"/>
    <p:sldId id="265" r:id="rId18"/>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53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8DDF0929-62F9-4B1B-AD3D-F5914AFBF637}" type="datetimeFigureOut">
              <a:rPr lang="en-IN" smtClean="0"/>
              <a:t>11-08-2024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730D3747-52A2-4C10-8A71-DBE74FD90681}" type="slidenum">
              <a:rPr lang="en-IN" smtClean="0"/>
              <a:t>‹#›</a:t>
            </a:fld>
            <a:endParaRPr lang="en-IN"/>
          </a:p>
        </p:txBody>
      </p:sp>
    </p:spTree>
    <p:extLst>
      <p:ext uri="{BB962C8B-B14F-4D97-AF65-F5344CB8AC3E}">
        <p14:creationId xmlns:p14="http://schemas.microsoft.com/office/powerpoint/2010/main" val="175321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chemeClr val="bg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50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17" name="bg object 17"/>
          <p:cNvSpPr/>
          <p:nvPr/>
        </p:nvSpPr>
        <p:spPr>
          <a:xfrm>
            <a:off x="15855061" y="5907506"/>
            <a:ext cx="2433320" cy="3476625"/>
          </a:xfrm>
          <a:custGeom>
            <a:avLst/>
            <a:gdLst/>
            <a:ahLst/>
            <a:cxnLst/>
            <a:rect l="l" t="t" r="r" b="b"/>
            <a:pathLst>
              <a:path w="2433319" h="3476625">
                <a:moveTo>
                  <a:pt x="1738249" y="0"/>
                </a:moveTo>
                <a:lnTo>
                  <a:pt x="0" y="1738312"/>
                </a:lnTo>
                <a:lnTo>
                  <a:pt x="1738249" y="3476621"/>
                </a:lnTo>
                <a:lnTo>
                  <a:pt x="2433001" y="2781896"/>
                </a:lnTo>
                <a:lnTo>
                  <a:pt x="2433001" y="694726"/>
                </a:lnTo>
                <a:lnTo>
                  <a:pt x="1738249" y="0"/>
                </a:lnTo>
                <a:close/>
              </a:path>
            </a:pathLst>
          </a:custGeom>
          <a:solidFill>
            <a:srgbClr val="484C68"/>
          </a:solidFill>
        </p:spPr>
        <p:txBody>
          <a:bodyPr wrap="square" lIns="0" tIns="0" rIns="0" bIns="0" rtlCol="0"/>
          <a:lstStyle/>
          <a:p>
            <a:endParaRPr/>
          </a:p>
        </p:txBody>
      </p:sp>
      <p:sp>
        <p:nvSpPr>
          <p:cNvPr id="18" name="bg object 18"/>
          <p:cNvSpPr/>
          <p:nvPr/>
        </p:nvSpPr>
        <p:spPr>
          <a:xfrm>
            <a:off x="8716815" y="8595246"/>
            <a:ext cx="2892425" cy="1692275"/>
          </a:xfrm>
          <a:custGeom>
            <a:avLst/>
            <a:gdLst/>
            <a:ahLst/>
            <a:cxnLst/>
            <a:rect l="l" t="t" r="r" b="b"/>
            <a:pathLst>
              <a:path w="2892425" h="1692275">
                <a:moveTo>
                  <a:pt x="1691749" y="0"/>
                </a:moveTo>
                <a:lnTo>
                  <a:pt x="0" y="1691752"/>
                </a:lnTo>
                <a:lnTo>
                  <a:pt x="2401118" y="1691752"/>
                </a:lnTo>
                <a:lnTo>
                  <a:pt x="2892304" y="1200564"/>
                </a:lnTo>
                <a:lnTo>
                  <a:pt x="1691749" y="0"/>
                </a:lnTo>
                <a:close/>
              </a:path>
            </a:pathLst>
          </a:custGeom>
          <a:solidFill>
            <a:srgbClr val="484C68"/>
          </a:solidFill>
        </p:spPr>
        <p:txBody>
          <a:bodyPr wrap="square" lIns="0" tIns="0" rIns="0" bIns="0" rtlCol="0"/>
          <a:lstStyle/>
          <a:p>
            <a:endParaRPr/>
          </a:p>
        </p:txBody>
      </p:sp>
      <p:sp>
        <p:nvSpPr>
          <p:cNvPr id="19" name="bg object 19"/>
          <p:cNvSpPr/>
          <p:nvPr/>
        </p:nvSpPr>
        <p:spPr>
          <a:xfrm>
            <a:off x="8132495" y="8057502"/>
            <a:ext cx="2371725" cy="2230120"/>
          </a:xfrm>
          <a:custGeom>
            <a:avLst/>
            <a:gdLst/>
            <a:ahLst/>
            <a:cxnLst/>
            <a:rect l="l" t="t" r="r" b="b"/>
            <a:pathLst>
              <a:path w="2371725" h="2230120">
                <a:moveTo>
                  <a:pt x="1738312" y="0"/>
                </a:moveTo>
                <a:lnTo>
                  <a:pt x="0" y="1740808"/>
                </a:lnTo>
                <a:lnTo>
                  <a:pt x="490630" y="2229495"/>
                </a:lnTo>
                <a:lnTo>
                  <a:pt x="774412" y="2229495"/>
                </a:lnTo>
                <a:lnTo>
                  <a:pt x="2371115" y="632790"/>
                </a:lnTo>
                <a:lnTo>
                  <a:pt x="1738312" y="0"/>
                </a:lnTo>
                <a:close/>
              </a:path>
            </a:pathLst>
          </a:custGeom>
          <a:solidFill>
            <a:srgbClr val="70B1DA"/>
          </a:solidFill>
        </p:spPr>
        <p:txBody>
          <a:bodyPr wrap="square" lIns="0" tIns="0" rIns="0" bIns="0" rtlCol="0"/>
          <a:lstStyle/>
          <a:p>
            <a:endParaRPr/>
          </a:p>
        </p:txBody>
      </p:sp>
      <p:sp>
        <p:nvSpPr>
          <p:cNvPr id="20" name="bg object 20"/>
          <p:cNvSpPr/>
          <p:nvPr/>
        </p:nvSpPr>
        <p:spPr>
          <a:xfrm>
            <a:off x="11900028" y="6899998"/>
            <a:ext cx="5772150" cy="3387090"/>
          </a:xfrm>
          <a:custGeom>
            <a:avLst/>
            <a:gdLst/>
            <a:ahLst/>
            <a:cxnLst/>
            <a:rect l="l" t="t" r="r" b="b"/>
            <a:pathLst>
              <a:path w="5772150" h="3387090">
                <a:moveTo>
                  <a:pt x="2887343" y="0"/>
                </a:moveTo>
                <a:lnTo>
                  <a:pt x="0" y="2886046"/>
                </a:lnTo>
                <a:lnTo>
                  <a:pt x="501123" y="3386999"/>
                </a:lnTo>
                <a:lnTo>
                  <a:pt x="5271443" y="3386999"/>
                </a:lnTo>
                <a:lnTo>
                  <a:pt x="5772121" y="2886100"/>
                </a:lnTo>
                <a:lnTo>
                  <a:pt x="2887343" y="0"/>
                </a:lnTo>
                <a:close/>
              </a:path>
            </a:pathLst>
          </a:custGeom>
          <a:solidFill>
            <a:srgbClr val="70B1DA"/>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1909361" y="0"/>
                </a:moveTo>
                <a:lnTo>
                  <a:pt x="0" y="0"/>
                </a:lnTo>
                <a:lnTo>
                  <a:pt x="0" y="2234838"/>
                </a:lnTo>
                <a:lnTo>
                  <a:pt x="271011" y="2506014"/>
                </a:lnTo>
                <a:lnTo>
                  <a:pt x="2343949" y="434326"/>
                </a:lnTo>
                <a:lnTo>
                  <a:pt x="1909361" y="0"/>
                </a:lnTo>
                <a:close/>
              </a:path>
            </a:pathLst>
          </a:custGeom>
          <a:solidFill>
            <a:srgbClr val="70B1DA"/>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2" name="Holder 2"/>
          <p:cNvSpPr>
            <a:spLocks noGrp="1"/>
          </p:cNvSpPr>
          <p:nvPr>
            <p:ph type="title"/>
          </p:nvPr>
        </p:nvSpPr>
        <p:spPr>
          <a:xfrm>
            <a:off x="6528497" y="2106371"/>
            <a:ext cx="5243704" cy="1168400"/>
          </a:xfrm>
          <a:prstGeom prst="rect">
            <a:avLst/>
          </a:prstGeom>
        </p:spPr>
        <p:txBody>
          <a:bodyPr wrap="square" lIns="0" tIns="0" rIns="0" bIns="0">
            <a:spAutoFit/>
          </a:bodyPr>
          <a:lstStyle>
            <a:lvl1pPr>
              <a:defRPr sz="7500" b="0" i="0">
                <a:solidFill>
                  <a:schemeClr val="bg1"/>
                </a:solidFill>
                <a:latin typeface="Cambria"/>
                <a:cs typeface="Cambria"/>
              </a:defRPr>
            </a:lvl1pPr>
          </a:lstStyle>
          <a:p>
            <a:endParaRPr/>
          </a:p>
        </p:txBody>
      </p:sp>
      <p:sp>
        <p:nvSpPr>
          <p:cNvPr id="3" name="Holder 3"/>
          <p:cNvSpPr>
            <a:spLocks noGrp="1"/>
          </p:cNvSpPr>
          <p:nvPr>
            <p:ph type="body" idx="1"/>
          </p:nvPr>
        </p:nvSpPr>
        <p:spPr>
          <a:xfrm>
            <a:off x="3697194" y="4049039"/>
            <a:ext cx="10906310" cy="324865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8/11/2024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mailto:Mohd.farman1010@e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3550" y="2863850"/>
            <a:ext cx="7557134" cy="1931298"/>
          </a:xfrm>
          <a:prstGeom prst="rect">
            <a:avLst/>
          </a:prstGeom>
        </p:spPr>
        <p:txBody>
          <a:bodyPr vert="horz" wrap="square" lIns="0" tIns="185420" rIns="0" bIns="0" rtlCol="0">
            <a:spAutoFit/>
          </a:bodyPr>
          <a:lstStyle/>
          <a:p>
            <a:pPr marL="12700" marR="5080">
              <a:lnSpc>
                <a:spcPts val="6830"/>
              </a:lnSpc>
              <a:spcBef>
                <a:spcPts val="1460"/>
              </a:spcBef>
            </a:pPr>
            <a:r>
              <a:rPr lang="en-US" sz="6800" b="1" spc="425" dirty="0" smtClean="0">
                <a:solidFill>
                  <a:srgbClr val="FFFFFF"/>
                </a:solidFill>
                <a:latin typeface="Cambria"/>
                <a:cs typeface="Cambria"/>
              </a:rPr>
              <a:t>Basic </a:t>
            </a:r>
            <a:r>
              <a:rPr sz="6800" b="1" spc="425" dirty="0" smtClean="0">
                <a:solidFill>
                  <a:srgbClr val="FFFFFF"/>
                </a:solidFill>
                <a:latin typeface="Cambria"/>
                <a:cs typeface="Cambria"/>
              </a:rPr>
              <a:t>of </a:t>
            </a:r>
            <a:r>
              <a:rPr sz="6800" b="1" spc="430" dirty="0" smtClean="0">
                <a:solidFill>
                  <a:srgbClr val="FFFFFF"/>
                </a:solidFill>
                <a:latin typeface="Cambria"/>
                <a:cs typeface="Cambria"/>
              </a:rPr>
              <a:t> </a:t>
            </a:r>
            <a:r>
              <a:rPr sz="6800" b="1" spc="459" dirty="0" smtClean="0">
                <a:solidFill>
                  <a:srgbClr val="FFFFFF"/>
                </a:solidFill>
                <a:latin typeface="Cambria"/>
                <a:cs typeface="Cambria"/>
              </a:rPr>
              <a:t>Cloud </a:t>
            </a:r>
            <a:r>
              <a:rPr sz="6800" b="1" spc="390" dirty="0" smtClean="0">
                <a:solidFill>
                  <a:srgbClr val="FFFFFF"/>
                </a:solidFill>
                <a:latin typeface="Cambria"/>
                <a:cs typeface="Cambria"/>
              </a:rPr>
              <a:t>Computing</a:t>
            </a:r>
            <a:endParaRPr sz="6800" b="1" dirty="0">
              <a:latin typeface="Cambria"/>
              <a:cs typeface="Cambria"/>
            </a:endParaRPr>
          </a:p>
        </p:txBody>
      </p:sp>
      <p:grpSp>
        <p:nvGrpSpPr>
          <p:cNvPr id="3" name="object 3"/>
          <p:cNvGrpSpPr/>
          <p:nvPr/>
        </p:nvGrpSpPr>
        <p:grpSpPr>
          <a:xfrm>
            <a:off x="9144508" y="0"/>
            <a:ext cx="9144000" cy="9381490"/>
            <a:chOff x="9144508" y="0"/>
            <a:chExt cx="9144000" cy="9381490"/>
          </a:xfrm>
        </p:grpSpPr>
        <p:pic>
          <p:nvPicPr>
            <p:cNvPr id="4" name="object 4"/>
            <p:cNvPicPr/>
            <p:nvPr/>
          </p:nvPicPr>
          <p:blipFill>
            <a:blip r:embed="rId2" cstate="print"/>
            <a:stretch>
              <a:fillRect/>
            </a:stretch>
          </p:blipFill>
          <p:spPr>
            <a:xfrm>
              <a:off x="9144508" y="4056557"/>
              <a:ext cx="5324348" cy="5324398"/>
            </a:xfrm>
            <a:prstGeom prst="rect">
              <a:avLst/>
            </a:prstGeom>
          </p:spPr>
        </p:pic>
        <p:pic>
          <p:nvPicPr>
            <p:cNvPr id="5" name="object 5"/>
            <p:cNvPicPr/>
            <p:nvPr/>
          </p:nvPicPr>
          <p:blipFill>
            <a:blip r:embed="rId3" cstate="print"/>
            <a:stretch>
              <a:fillRect/>
            </a:stretch>
          </p:blipFill>
          <p:spPr>
            <a:xfrm>
              <a:off x="11809717" y="0"/>
              <a:ext cx="6478282" cy="740741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07" y="654050"/>
            <a:ext cx="8501156" cy="1754326"/>
          </a:xfrm>
        </p:spPr>
        <p:txBody>
          <a:bodyPr/>
          <a:lstStyle/>
          <a:p>
            <a:r>
              <a:rPr lang="en-IN" sz="5700" spc="375" dirty="0"/>
              <a:t>Cloud</a:t>
            </a:r>
            <a:r>
              <a:rPr lang="en-IN" sz="5700" spc="160" dirty="0"/>
              <a:t> </a:t>
            </a:r>
            <a:r>
              <a:rPr lang="en-IN" sz="5700" spc="355" dirty="0"/>
              <a:t>Computing</a:t>
            </a:r>
            <a:r>
              <a:rPr lang="en-IN" sz="5700" spc="165" dirty="0"/>
              <a:t> </a:t>
            </a:r>
            <a:br>
              <a:rPr lang="en-IN" sz="5700" spc="165" dirty="0"/>
            </a:br>
            <a:r>
              <a:rPr lang="en-IN" sz="5700" spc="195" dirty="0"/>
              <a:t>Services</a:t>
            </a:r>
            <a:endParaRPr lang="en-IN" sz="5700" dirty="0"/>
          </a:p>
        </p:txBody>
      </p:sp>
      <p:sp>
        <p:nvSpPr>
          <p:cNvPr id="3" name="Text Placeholder 2"/>
          <p:cNvSpPr>
            <a:spLocks noGrp="1"/>
          </p:cNvSpPr>
          <p:nvPr>
            <p:ph type="body" idx="1"/>
          </p:nvPr>
        </p:nvSpPr>
        <p:spPr>
          <a:xfrm>
            <a:off x="5187950" y="2543731"/>
            <a:ext cx="11504169" cy="6924973"/>
          </a:xfrm>
        </p:spPr>
        <p:txBody>
          <a:bodyPr/>
          <a:lstStyle/>
          <a:p>
            <a:r>
              <a:rPr lang="en-US" sz="2700" kern="1200" spc="55" dirty="0">
                <a:solidFill>
                  <a:schemeClr val="bg1"/>
                </a:solidFill>
                <a:cs typeface="Microsoft Sans Serif"/>
              </a:rPr>
              <a:t>IaaS</a:t>
            </a:r>
          </a:p>
          <a:p>
            <a:pPr marL="285750" indent="-285750">
              <a:buFont typeface="Arial" panose="020B0604020202020204" pitchFamily="34" charset="0"/>
              <a:buChar char="•"/>
            </a:pPr>
            <a:r>
              <a:rPr lang="en-US" sz="2700" kern="1200" spc="55" dirty="0">
                <a:solidFill>
                  <a:schemeClr val="bg1"/>
                </a:solidFill>
                <a:cs typeface="Microsoft Sans Serif"/>
              </a:rPr>
              <a:t>Infrastructure-as-a-Service</a:t>
            </a:r>
            <a:r>
              <a:rPr lang="en-US" sz="2700" kern="1200" spc="55" dirty="0">
                <a:solidFill>
                  <a:schemeClr val="bg1"/>
                </a:solidFill>
                <a:cs typeface="Microsoft Sans Serif"/>
              </a:rPr>
              <a:t> provides access to fundamental resources </a:t>
            </a:r>
            <a:r>
              <a:rPr lang="en-US" sz="2700" kern="1200" spc="55" dirty="0" smtClean="0">
                <a:solidFill>
                  <a:schemeClr val="bg1"/>
                </a:solidFill>
                <a:cs typeface="Microsoft Sans Serif"/>
              </a:rPr>
              <a:t>such </a:t>
            </a:r>
            <a:r>
              <a:rPr lang="en-US" sz="2700" kern="1200" spc="55" dirty="0">
                <a:solidFill>
                  <a:schemeClr val="bg1"/>
                </a:solidFill>
                <a:cs typeface="Microsoft Sans Serif"/>
              </a:rPr>
              <a:t>as physical machines, </a:t>
            </a:r>
            <a:r>
              <a:rPr lang="en-US" sz="2700" kern="1200" spc="55" dirty="0" smtClean="0">
                <a:solidFill>
                  <a:schemeClr val="bg1"/>
                </a:solidFill>
                <a:cs typeface="Microsoft Sans Serif"/>
              </a:rPr>
              <a:t>virtual </a:t>
            </a:r>
            <a:r>
              <a:rPr lang="en-US" sz="2700" kern="1200" spc="55" dirty="0">
                <a:solidFill>
                  <a:schemeClr val="bg1"/>
                </a:solidFill>
                <a:cs typeface="Microsoft Sans Serif"/>
              </a:rPr>
              <a:t>machines, virtual storage, etc</a:t>
            </a:r>
            <a:r>
              <a:rPr lang="en-US" sz="2700" kern="1200" spc="55" dirty="0">
                <a:solidFill>
                  <a:schemeClr val="bg1"/>
                </a:solidFill>
                <a:cs typeface="Microsoft Sans Serif"/>
              </a:rPr>
              <a:t>.</a:t>
            </a:r>
          </a:p>
          <a:p>
            <a:pPr marL="285750" indent="-285750">
              <a:buFont typeface="Arial" panose="020B0604020202020204" pitchFamily="34" charset="0"/>
              <a:buChar char="•"/>
            </a:pPr>
            <a:r>
              <a:rPr lang="en-US" sz="2700" kern="1200" spc="55" dirty="0">
                <a:solidFill>
                  <a:schemeClr val="bg1"/>
                </a:solidFill>
                <a:cs typeface="Microsoft Sans Serif"/>
              </a:rPr>
              <a:t>IaaS allows the cloud provider to freely locate the infrastructure </a:t>
            </a:r>
            <a:r>
              <a:rPr lang="en-US" sz="2700" kern="1200" spc="55" dirty="0" smtClean="0">
                <a:solidFill>
                  <a:schemeClr val="bg1"/>
                </a:solidFill>
                <a:cs typeface="Microsoft Sans Serif"/>
              </a:rPr>
              <a:t>over </a:t>
            </a:r>
            <a:r>
              <a:rPr lang="en-US" sz="2700" kern="1200" spc="55" dirty="0">
                <a:solidFill>
                  <a:schemeClr val="bg1"/>
                </a:solidFill>
                <a:cs typeface="Microsoft Sans Serif"/>
              </a:rPr>
              <a:t>the Internet in a cost-effective manner</a:t>
            </a:r>
            <a:r>
              <a:rPr lang="en-US" sz="2700" kern="1200" spc="55" dirty="0">
                <a:solidFill>
                  <a:schemeClr val="bg1"/>
                </a:solidFill>
                <a:cs typeface="Microsoft Sans Serif"/>
              </a:rPr>
              <a:t>.</a:t>
            </a:r>
          </a:p>
          <a:p>
            <a:r>
              <a:rPr lang="en-US" sz="2700" kern="1200" spc="55" dirty="0" smtClean="0">
                <a:solidFill>
                  <a:schemeClr val="bg1"/>
                </a:solidFill>
                <a:cs typeface="Microsoft Sans Serif"/>
              </a:rPr>
              <a:t>PaaS</a:t>
            </a:r>
            <a:endParaRPr lang="en-US" sz="2700" kern="1200" spc="55" dirty="0">
              <a:solidFill>
                <a:schemeClr val="bg1"/>
              </a:solidFill>
              <a:cs typeface="Microsoft Sans Serif"/>
            </a:endParaRPr>
          </a:p>
          <a:p>
            <a:pPr marL="285750" indent="-285750">
              <a:buFont typeface="Arial" panose="020B0604020202020204" pitchFamily="34" charset="0"/>
              <a:buChar char="•"/>
            </a:pPr>
            <a:r>
              <a:rPr lang="en-US" sz="2700" kern="1200" spc="55" dirty="0">
                <a:solidFill>
                  <a:schemeClr val="bg1"/>
                </a:solidFill>
                <a:cs typeface="Microsoft Sans Serif"/>
              </a:rPr>
              <a:t>Platform-as-a-Service offers the runtime environment for applications. It also offers development and deployment tools required to develop applications</a:t>
            </a:r>
            <a:r>
              <a:rPr lang="en-US" sz="2700" kern="1200" spc="55" dirty="0">
                <a:solidFill>
                  <a:schemeClr val="bg1"/>
                </a:solidFill>
                <a:cs typeface="Microsoft Sans Serif"/>
              </a:rPr>
              <a:t>.</a:t>
            </a:r>
          </a:p>
          <a:p>
            <a:pPr marL="285750" indent="-285750">
              <a:buFont typeface="Arial" panose="020B0604020202020204" pitchFamily="34" charset="0"/>
              <a:buChar char="•"/>
            </a:pPr>
            <a:r>
              <a:rPr lang="en-US" sz="2700" kern="1200" spc="55" dirty="0">
                <a:solidFill>
                  <a:schemeClr val="bg1"/>
                </a:solidFill>
                <a:cs typeface="Microsoft Sans Serif"/>
              </a:rPr>
              <a:t>App Engine of Google and Force.com are examples of PaaS offering vendors. </a:t>
            </a:r>
            <a:r>
              <a:rPr lang="en-US" sz="2700" kern="1200" spc="55" dirty="0">
                <a:solidFill>
                  <a:schemeClr val="bg1"/>
                </a:solidFill>
                <a:cs typeface="Microsoft Sans Serif"/>
              </a:rPr>
              <a:t>Developer may log on to these websites and use the built-in API to create web-based applications</a:t>
            </a:r>
            <a:r>
              <a:rPr lang="en-US" sz="2700" kern="1200" spc="55" dirty="0" smtClean="0">
                <a:solidFill>
                  <a:schemeClr val="bg1"/>
                </a:solidFill>
                <a:cs typeface="Microsoft Sans Serif"/>
              </a:rPr>
              <a:t>.</a:t>
            </a:r>
          </a:p>
          <a:p>
            <a:r>
              <a:rPr lang="en-US" sz="2700" kern="1200" spc="55" dirty="0" smtClean="0">
                <a:solidFill>
                  <a:schemeClr val="bg1"/>
                </a:solidFill>
                <a:cs typeface="Microsoft Sans Serif"/>
              </a:rPr>
              <a:t>SaaS</a:t>
            </a:r>
            <a:endParaRPr lang="en-US" sz="2700" kern="1200" spc="55" dirty="0">
              <a:solidFill>
                <a:schemeClr val="bg1"/>
              </a:solidFill>
              <a:cs typeface="Microsoft Sans Serif"/>
            </a:endParaRPr>
          </a:p>
          <a:p>
            <a:pPr marL="285750" indent="-285750">
              <a:buFont typeface="Arial" panose="020B0604020202020204" pitchFamily="34" charset="0"/>
              <a:buChar char="•"/>
            </a:pPr>
            <a:r>
              <a:rPr lang="en-US" sz="2700" kern="1200" spc="55" dirty="0">
                <a:solidFill>
                  <a:schemeClr val="bg1"/>
                </a:solidFill>
                <a:cs typeface="Microsoft Sans Serif"/>
              </a:rPr>
              <a:t>Software-as–a-Service (SaaS) model allows to provide software application as a service to the end users.  </a:t>
            </a:r>
            <a:endParaRPr lang="en-US" sz="2700" kern="1200" spc="55" dirty="0">
              <a:solidFill>
                <a:schemeClr val="bg1"/>
              </a:solidFill>
              <a:cs typeface="Microsoft Sans Serif"/>
            </a:endParaRPr>
          </a:p>
          <a:p>
            <a:pPr marL="285750" indent="-285750">
              <a:buFont typeface="Arial" panose="020B0604020202020204" pitchFamily="34" charset="0"/>
              <a:buChar char="•"/>
            </a:pPr>
            <a:r>
              <a:rPr lang="en-US" sz="2700" kern="1200" spc="55" dirty="0" smtClean="0">
                <a:solidFill>
                  <a:schemeClr val="bg1"/>
                </a:solidFill>
                <a:cs typeface="Microsoft Sans Serif"/>
              </a:rPr>
              <a:t>SaaS </a:t>
            </a:r>
            <a:r>
              <a:rPr lang="en-US" sz="2700" kern="1200" spc="55" dirty="0">
                <a:solidFill>
                  <a:schemeClr val="bg1"/>
                </a:solidFill>
                <a:cs typeface="Microsoft Sans Serif"/>
              </a:rPr>
              <a:t>provides us Application Programming Interface (API), which allows the developer to develop a customized application.</a:t>
            </a:r>
            <a:endParaRPr lang="en-US" sz="2700" kern="1200" spc="55" dirty="0">
              <a:solidFill>
                <a:schemeClr val="bg1"/>
              </a:solidFill>
              <a:cs typeface="Microsoft Sans Serif"/>
            </a:endParaRPr>
          </a:p>
          <a:p>
            <a:endParaRPr lang="en-IN" dirty="0"/>
          </a:p>
        </p:txBody>
      </p:sp>
      <p:grpSp>
        <p:nvGrpSpPr>
          <p:cNvPr id="4" name="object 2"/>
          <p:cNvGrpSpPr/>
          <p:nvPr/>
        </p:nvGrpSpPr>
        <p:grpSpPr>
          <a:xfrm>
            <a:off x="0" y="4062768"/>
            <a:ext cx="4617085" cy="6224613"/>
            <a:chOff x="0" y="4062768"/>
            <a:chExt cx="4617085" cy="6224613"/>
          </a:xfrm>
        </p:grpSpPr>
        <p:sp>
          <p:nvSpPr>
            <p:cNvPr id="5" name="object 3"/>
            <p:cNvSpPr/>
            <p:nvPr/>
          </p:nvSpPr>
          <p:spPr>
            <a:xfrm>
              <a:off x="0" y="6801866"/>
              <a:ext cx="4617085" cy="3485515"/>
            </a:xfrm>
            <a:custGeom>
              <a:avLst/>
              <a:gdLst/>
              <a:ahLst/>
              <a:cxnLst/>
              <a:rect l="l" t="t" r="r" b="b"/>
              <a:pathLst>
                <a:path w="4617085" h="3485515">
                  <a:moveTo>
                    <a:pt x="1392351" y="0"/>
                  </a:moveTo>
                  <a:lnTo>
                    <a:pt x="0" y="1391813"/>
                  </a:lnTo>
                  <a:lnTo>
                    <a:pt x="0" y="3485132"/>
                  </a:lnTo>
                  <a:lnTo>
                    <a:pt x="4354495" y="3485132"/>
                  </a:lnTo>
                  <a:lnTo>
                    <a:pt x="4616551" y="3222974"/>
                  </a:lnTo>
                  <a:lnTo>
                    <a:pt x="1392351" y="0"/>
                  </a:lnTo>
                  <a:close/>
                </a:path>
              </a:pathLst>
            </a:custGeom>
            <a:solidFill>
              <a:srgbClr val="484C68"/>
            </a:solidFill>
          </p:spPr>
          <p:txBody>
            <a:bodyPr wrap="square" lIns="0" tIns="0" rIns="0" bIns="0" rtlCol="0"/>
            <a:lstStyle/>
            <a:p>
              <a:endParaRPr/>
            </a:p>
          </p:txBody>
        </p:sp>
        <p:sp>
          <p:nvSpPr>
            <p:cNvPr id="6" name="object 4"/>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a:p>
          </p:txBody>
        </p:sp>
      </p:grpSp>
      <p:sp>
        <p:nvSpPr>
          <p:cNvPr id="7" name="object 12"/>
          <p:cNvSpPr/>
          <p:nvPr/>
        </p:nvSpPr>
        <p:spPr>
          <a:xfrm>
            <a:off x="366507" y="2380803"/>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spTree>
    <p:extLst>
      <p:ext uri="{BB962C8B-B14F-4D97-AF65-F5344CB8AC3E}">
        <p14:creationId xmlns:p14="http://schemas.microsoft.com/office/powerpoint/2010/main" val="3915308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550" y="882650"/>
            <a:ext cx="9646856" cy="8977982"/>
          </a:xfrm>
          <a:prstGeom prst="rect">
            <a:avLst/>
          </a:prstGeom>
        </p:spPr>
      </p:pic>
    </p:spTree>
    <p:extLst>
      <p:ext uri="{BB962C8B-B14F-4D97-AF65-F5344CB8AC3E}">
        <p14:creationId xmlns:p14="http://schemas.microsoft.com/office/powerpoint/2010/main" val="1211095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7349" y="273050"/>
            <a:ext cx="6629400" cy="2308324"/>
          </a:xfrm>
        </p:spPr>
        <p:txBody>
          <a:bodyPr/>
          <a:lstStyle/>
          <a:p>
            <a:r>
              <a:rPr lang="en-US" dirty="0" smtClean="0"/>
              <a:t>On premises &amp; on cloud</a:t>
            </a:r>
            <a:endParaRPr lang="en-IN" dirty="0"/>
          </a:p>
        </p:txBody>
      </p:sp>
      <p:sp>
        <p:nvSpPr>
          <p:cNvPr id="6" name="Content Placeholder 5"/>
          <p:cNvSpPr>
            <a:spLocks noGrp="1"/>
          </p:cNvSpPr>
          <p:nvPr>
            <p:ph sz="half" idx="3"/>
          </p:nvPr>
        </p:nvSpPr>
        <p:spPr>
          <a:xfrm>
            <a:off x="10826750" y="1880453"/>
            <a:ext cx="7960804" cy="1107996"/>
          </a:xfrm>
        </p:spPr>
        <p:txBody>
          <a:bodyPr/>
          <a:lstStyle/>
          <a:p>
            <a:endParaRPr lang="en-US" dirty="0" smtClean="0"/>
          </a:p>
          <a:p>
            <a:endParaRPr lang="en-US" dirty="0"/>
          </a:p>
          <a:p>
            <a:endParaRPr lang="en-US" dirty="0" smtClean="0"/>
          </a:p>
          <a:p>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2099379815"/>
              </p:ext>
            </p:extLst>
          </p:nvPr>
        </p:nvGraphicFramePr>
        <p:xfrm>
          <a:off x="4617085" y="2430502"/>
          <a:ext cx="10040399" cy="6945956"/>
        </p:xfrm>
        <a:graphic>
          <a:graphicData uri="http://schemas.openxmlformats.org/drawingml/2006/table">
            <a:tbl>
              <a:tblPr firstRow="1" bandRow="1">
                <a:tableStyleId>{E929F9F4-4A8F-4326-A1B4-22849713DDAB}</a:tableStyleId>
              </a:tblPr>
              <a:tblGrid>
                <a:gridCol w="877926"/>
                <a:gridCol w="3887955"/>
                <a:gridCol w="5274518"/>
              </a:tblGrid>
              <a:tr h="700448">
                <a:tc>
                  <a:txBody>
                    <a:bodyPr/>
                    <a:lstStyle/>
                    <a:p>
                      <a:r>
                        <a:rPr lang="en-US" dirty="0" smtClean="0"/>
                        <a:t>S.No</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200" spc="55" dirty="0" smtClean="0"/>
                        <a:t>On Premises	</a:t>
                      </a:r>
                    </a:p>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On Cloud</a:t>
                      </a:r>
                    </a:p>
                    <a:p>
                      <a:endParaRPr lang="en-IN" dirty="0"/>
                    </a:p>
                  </a:txBody>
                  <a:tcPr/>
                </a:tc>
              </a:tr>
              <a:tr h="613777">
                <a:tc>
                  <a:txBody>
                    <a:bodyPr/>
                    <a:lstStyle/>
                    <a:p>
                      <a:r>
                        <a:rPr lang="en-US" dirty="0" smtClean="0"/>
                        <a:t>1</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200" spc="55" dirty="0" smtClean="0"/>
                        <a:t>Control of user is more.	</a:t>
                      </a:r>
                    </a:p>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Control of user is less as third parties are involved.</a:t>
                      </a:r>
                    </a:p>
                    <a:p>
                      <a:endParaRPr lang="en-IN" dirty="0"/>
                    </a:p>
                  </a:txBody>
                  <a:tcPr/>
                </a:tc>
              </a:tr>
              <a:tr h="645760">
                <a:tc>
                  <a:txBody>
                    <a:bodyPr/>
                    <a:lstStyle/>
                    <a:p>
                      <a:r>
                        <a:rPr lang="en-US" dirty="0" smtClean="0"/>
                        <a:t>2</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200" spc="55" dirty="0" smtClean="0"/>
                        <a:t>Infrastructure is not easy to scale.	</a:t>
                      </a:r>
                    </a:p>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Infrastructure is easy to scale.</a:t>
                      </a:r>
                    </a:p>
                    <a:p>
                      <a:endParaRPr lang="en-IN" dirty="0"/>
                    </a:p>
                  </a:txBody>
                  <a:tcPr/>
                </a:tc>
              </a:tr>
              <a:tr h="922514">
                <a:tc>
                  <a:txBody>
                    <a:bodyPr/>
                    <a:lstStyle/>
                    <a:p>
                      <a:r>
                        <a:rPr lang="en-US" dirty="0" smtClean="0"/>
                        <a:t>3</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200" spc="55" dirty="0" smtClean="0"/>
                        <a:t>Internet connectivity is not need all the time.	</a:t>
                      </a:r>
                    </a:p>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Internet is must for the services of the cloud.</a:t>
                      </a:r>
                    </a:p>
                    <a:p>
                      <a:endParaRPr lang="en-IN" dirty="0"/>
                    </a:p>
                  </a:txBody>
                  <a:tcPr/>
                </a:tc>
              </a:tr>
              <a:tr h="922514">
                <a:tc>
                  <a:txBody>
                    <a:bodyPr/>
                    <a:lstStyle/>
                    <a:p>
                      <a:r>
                        <a:rPr lang="en-US" dirty="0" smtClean="0"/>
                        <a:t>4</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200" spc="55" dirty="0" smtClean="0"/>
                        <a:t>These services run within the enterprise only.</a:t>
                      </a:r>
                    </a:p>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services of cloud depends on the third parties so these are not only accessed within the enterprise.</a:t>
                      </a:r>
                    </a:p>
                    <a:p>
                      <a:endParaRPr lang="en-IN" dirty="0"/>
                    </a:p>
                  </a:txBody>
                  <a:tcPr/>
                </a:tc>
              </a:tr>
              <a:tr h="613777">
                <a:tc>
                  <a:txBody>
                    <a:bodyPr/>
                    <a:lstStyle/>
                    <a:p>
                      <a:r>
                        <a:rPr lang="en-US" dirty="0" smtClean="0"/>
                        <a:t>5</a:t>
                      </a:r>
                      <a:endParaRPr lang="en-IN" dirty="0"/>
                    </a:p>
                  </a:txBody>
                  <a:tcPr/>
                </a:tc>
                <a:tc>
                  <a:txBody>
                    <a:bodyPr/>
                    <a:lstStyle/>
                    <a:p>
                      <a:r>
                        <a:rPr lang="en-US" sz="1800" kern="1200" spc="55" dirty="0" smtClean="0"/>
                        <a:t>These services are not quite flexible.</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services of cloud are highly flexible.</a:t>
                      </a:r>
                    </a:p>
                    <a:p>
                      <a:endParaRPr lang="en-IN" dirty="0"/>
                    </a:p>
                  </a:txBody>
                  <a:tcPr/>
                </a:tc>
              </a:tr>
              <a:tr h="645760">
                <a:tc>
                  <a:txBody>
                    <a:bodyPr/>
                    <a:lstStyle/>
                    <a:p>
                      <a:r>
                        <a:rPr lang="en-US" dirty="0" smtClean="0"/>
                        <a:t>6</a:t>
                      </a:r>
                      <a:endParaRPr lang="en-IN" dirty="0"/>
                    </a:p>
                  </a:txBody>
                  <a:tcPr/>
                </a:tc>
                <a:tc>
                  <a:txBody>
                    <a:bodyPr/>
                    <a:lstStyle/>
                    <a:p>
                      <a:r>
                        <a:rPr lang="en-US" sz="1800" kern="1200" spc="55" dirty="0" smtClean="0"/>
                        <a:t>Not available on a subscription basis</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1200" spc="55" dirty="0" smtClean="0"/>
                        <a:t>Services are available for purchase.</a:t>
                      </a:r>
                    </a:p>
                    <a:p>
                      <a:endParaRPr lang="en-IN" dirty="0"/>
                    </a:p>
                  </a:txBody>
                  <a:tcPr/>
                </a:tc>
              </a:tr>
              <a:tr h="876825">
                <a:tc>
                  <a:txBody>
                    <a:bodyPr/>
                    <a:lstStyle/>
                    <a:p>
                      <a:r>
                        <a:rPr lang="en-US" dirty="0" smtClean="0"/>
                        <a:t>7</a:t>
                      </a:r>
                      <a:endParaRPr lang="en-IN" dirty="0"/>
                    </a:p>
                  </a:txBody>
                  <a:tcPr/>
                </a:tc>
                <a:tc>
                  <a:txBody>
                    <a:bodyPr/>
                    <a:lstStyle/>
                    <a:p>
                      <a:r>
                        <a:rPr lang="en-US" sz="1800" kern="1200" spc="55" dirty="0" smtClean="0"/>
                        <a:t>For hardware and software updates, enterprise is responsible.</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For hardware and software updates, third party is responsible.</a:t>
                      </a:r>
                    </a:p>
                    <a:p>
                      <a:endParaRPr lang="en-IN" dirty="0"/>
                    </a:p>
                  </a:txBody>
                  <a:tcPr/>
                </a:tc>
              </a:tr>
              <a:tr h="876825">
                <a:tc>
                  <a:txBody>
                    <a:bodyPr/>
                    <a:lstStyle/>
                    <a:p>
                      <a:r>
                        <a:rPr lang="en-US" dirty="0" smtClean="0"/>
                        <a:t>8</a:t>
                      </a:r>
                      <a:endParaRPr lang="en-IN" dirty="0"/>
                    </a:p>
                  </a:txBody>
                  <a:tcPr/>
                </a:tc>
                <a:tc>
                  <a:txBody>
                    <a:bodyPr/>
                    <a:lstStyle/>
                    <a:p>
                      <a:r>
                        <a:rPr lang="en-US" sz="1800" kern="1200" spc="55" dirty="0" smtClean="0"/>
                        <a:t>Cost is fixed.</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Cost is not fixed, as additional services comes with additional charges.</a:t>
                      </a:r>
                    </a:p>
                    <a:p>
                      <a:endParaRPr lang="en-IN" dirty="0"/>
                    </a:p>
                  </a:txBody>
                  <a:tcPr/>
                </a:tc>
              </a:tr>
            </a:tbl>
          </a:graphicData>
        </a:graphic>
      </p:graphicFrame>
      <p:sp>
        <p:nvSpPr>
          <p:cNvPr id="14" name="object 12"/>
          <p:cNvSpPr/>
          <p:nvPr/>
        </p:nvSpPr>
        <p:spPr>
          <a:xfrm>
            <a:off x="387349" y="2581374"/>
            <a:ext cx="3429001" cy="111578"/>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grpSp>
        <p:nvGrpSpPr>
          <p:cNvPr id="15" name="object 2"/>
          <p:cNvGrpSpPr/>
          <p:nvPr/>
        </p:nvGrpSpPr>
        <p:grpSpPr>
          <a:xfrm>
            <a:off x="0" y="4062768"/>
            <a:ext cx="4617085" cy="6224613"/>
            <a:chOff x="0" y="4062768"/>
            <a:chExt cx="4617085" cy="6224613"/>
          </a:xfrm>
        </p:grpSpPr>
        <p:sp>
          <p:nvSpPr>
            <p:cNvPr id="16" name="object 3"/>
            <p:cNvSpPr/>
            <p:nvPr/>
          </p:nvSpPr>
          <p:spPr>
            <a:xfrm>
              <a:off x="0" y="6801866"/>
              <a:ext cx="4617085" cy="3485515"/>
            </a:xfrm>
            <a:custGeom>
              <a:avLst/>
              <a:gdLst/>
              <a:ahLst/>
              <a:cxnLst/>
              <a:rect l="l" t="t" r="r" b="b"/>
              <a:pathLst>
                <a:path w="4617085" h="3485515">
                  <a:moveTo>
                    <a:pt x="1392351" y="0"/>
                  </a:moveTo>
                  <a:lnTo>
                    <a:pt x="0" y="1391813"/>
                  </a:lnTo>
                  <a:lnTo>
                    <a:pt x="0" y="3485132"/>
                  </a:lnTo>
                  <a:lnTo>
                    <a:pt x="4354495" y="3485132"/>
                  </a:lnTo>
                  <a:lnTo>
                    <a:pt x="4616551" y="3222974"/>
                  </a:lnTo>
                  <a:lnTo>
                    <a:pt x="1392351" y="0"/>
                  </a:lnTo>
                  <a:close/>
                </a:path>
              </a:pathLst>
            </a:custGeom>
            <a:solidFill>
              <a:srgbClr val="484C68"/>
            </a:solidFill>
          </p:spPr>
          <p:txBody>
            <a:bodyPr wrap="square" lIns="0" tIns="0" rIns="0" bIns="0" rtlCol="0"/>
            <a:lstStyle/>
            <a:p>
              <a:endParaRPr/>
            </a:p>
          </p:txBody>
        </p:sp>
        <p:sp>
          <p:nvSpPr>
            <p:cNvPr id="17" name="object 4"/>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a:p>
          </p:txBody>
        </p:sp>
      </p:grpSp>
      <p:grpSp>
        <p:nvGrpSpPr>
          <p:cNvPr id="19" name="object 2"/>
          <p:cNvGrpSpPr/>
          <p:nvPr/>
        </p:nvGrpSpPr>
        <p:grpSpPr>
          <a:xfrm>
            <a:off x="12640783" y="0"/>
            <a:ext cx="5647690" cy="5734685"/>
            <a:chOff x="12640783" y="0"/>
            <a:chExt cx="5647690" cy="5734685"/>
          </a:xfrm>
        </p:grpSpPr>
        <p:sp>
          <p:nvSpPr>
            <p:cNvPr id="20"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a:p>
          </p:txBody>
        </p:sp>
        <p:sp>
          <p:nvSpPr>
            <p:cNvPr id="21"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a:p>
          </p:txBody>
        </p:sp>
      </p:grpSp>
    </p:spTree>
    <p:extLst>
      <p:ext uri="{BB962C8B-B14F-4D97-AF65-F5344CB8AC3E}">
        <p14:creationId xmlns:p14="http://schemas.microsoft.com/office/powerpoint/2010/main" val="3285723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2920" cy="10287000"/>
            <a:chOff x="0" y="0"/>
            <a:chExt cx="18282920" cy="10287000"/>
          </a:xfrm>
        </p:grpSpPr>
        <p:pic>
          <p:nvPicPr>
            <p:cNvPr id="3" name="object 3"/>
            <p:cNvPicPr/>
            <p:nvPr/>
          </p:nvPicPr>
          <p:blipFill>
            <a:blip r:embed="rId2" cstate="print"/>
            <a:stretch>
              <a:fillRect/>
            </a:stretch>
          </p:blipFill>
          <p:spPr>
            <a:xfrm>
              <a:off x="0" y="0"/>
              <a:ext cx="11231765" cy="10286998"/>
            </a:xfrm>
            <a:prstGeom prst="rect">
              <a:avLst/>
            </a:prstGeom>
          </p:spPr>
        </p:pic>
        <p:sp>
          <p:nvSpPr>
            <p:cNvPr id="4" name="object 4"/>
            <p:cNvSpPr/>
            <p:nvPr/>
          </p:nvSpPr>
          <p:spPr>
            <a:xfrm>
              <a:off x="11205273" y="2895"/>
              <a:ext cx="7077075" cy="10277475"/>
            </a:xfrm>
            <a:custGeom>
              <a:avLst/>
              <a:gdLst/>
              <a:ahLst/>
              <a:cxnLst/>
              <a:rect l="l" t="t" r="r" b="b"/>
              <a:pathLst>
                <a:path w="7077075" h="10277475">
                  <a:moveTo>
                    <a:pt x="7077075" y="0"/>
                  </a:moveTo>
                  <a:lnTo>
                    <a:pt x="0" y="0"/>
                  </a:lnTo>
                  <a:lnTo>
                    <a:pt x="0" y="10277475"/>
                  </a:lnTo>
                  <a:lnTo>
                    <a:pt x="7077075" y="10277475"/>
                  </a:lnTo>
                  <a:lnTo>
                    <a:pt x="7077075" y="0"/>
                  </a:lnTo>
                  <a:close/>
                </a:path>
              </a:pathLst>
            </a:custGeom>
            <a:solidFill>
              <a:srgbClr val="282938"/>
            </a:solidFill>
          </p:spPr>
          <p:txBody>
            <a:bodyPr wrap="square" lIns="0" tIns="0" rIns="0" bIns="0" rtlCol="0"/>
            <a:lstStyle/>
            <a:p>
              <a:endParaRPr/>
            </a:p>
          </p:txBody>
        </p:sp>
      </p:grpSp>
      <p:sp>
        <p:nvSpPr>
          <p:cNvPr id="12" name="object 12"/>
          <p:cNvSpPr txBox="1"/>
          <p:nvPr/>
        </p:nvSpPr>
        <p:spPr>
          <a:xfrm>
            <a:off x="11893550" y="3448417"/>
            <a:ext cx="6579870" cy="2505814"/>
          </a:xfrm>
          <a:prstGeom prst="rect">
            <a:avLst/>
          </a:prstGeom>
        </p:spPr>
        <p:txBody>
          <a:bodyPr vert="horz" wrap="square" lIns="0" tIns="12700" rIns="0" bIns="0" rtlCol="0">
            <a:spAutoFit/>
          </a:bodyPr>
          <a:lstStyle/>
          <a:p>
            <a:pPr marL="12700" marR="5080" indent="-12065">
              <a:lnSpc>
                <a:spcPct val="99900"/>
              </a:lnSpc>
              <a:spcBef>
                <a:spcPts val="100"/>
              </a:spcBef>
            </a:pPr>
            <a:r>
              <a:rPr sz="2700" spc="55" dirty="0">
                <a:solidFill>
                  <a:schemeClr val="bg1"/>
                </a:solidFill>
                <a:cs typeface="Microsoft Sans Serif"/>
              </a:rPr>
              <a:t>Cloud computing provides numerous  beneﬁts including cost savings,  enhanced collaboration, and  improved security. Organizations can  scale resources quickly and  eﬃciently, allowing them to focus on  their core business objectives.</a:t>
            </a:r>
          </a:p>
        </p:txBody>
      </p:sp>
      <p:sp>
        <p:nvSpPr>
          <p:cNvPr id="13" name="object 13"/>
          <p:cNvSpPr/>
          <p:nvPr/>
        </p:nvSpPr>
        <p:spPr>
          <a:xfrm>
            <a:off x="11893550" y="3150190"/>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sp>
        <p:nvSpPr>
          <p:cNvPr id="14" name="Title 13"/>
          <p:cNvSpPr>
            <a:spLocks noGrp="1"/>
          </p:cNvSpPr>
          <p:nvPr>
            <p:ph type="title"/>
          </p:nvPr>
        </p:nvSpPr>
        <p:spPr>
          <a:xfrm>
            <a:off x="11817350" y="1492250"/>
            <a:ext cx="5715000" cy="2077492"/>
          </a:xfrm>
        </p:spPr>
        <p:txBody>
          <a:bodyPr/>
          <a:lstStyle/>
          <a:p>
            <a:pPr marL="12700" marR="5080">
              <a:spcBef>
                <a:spcPts val="100"/>
              </a:spcBef>
            </a:pPr>
            <a:r>
              <a:rPr lang="en-IN" sz="4500" spc="240" dirty="0" smtClean="0"/>
              <a:t>Advantages </a:t>
            </a:r>
            <a:r>
              <a:rPr lang="en-IN" sz="4500" spc="240" dirty="0"/>
              <a:t>of Cloud</a:t>
            </a:r>
            <a:br>
              <a:rPr lang="en-IN" sz="4500" spc="240" dirty="0"/>
            </a:br>
            <a:r>
              <a:rPr lang="en-IN" sz="4500" spc="240" dirty="0"/>
              <a:t>Computing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88" y="0"/>
            <a:ext cx="18278475" cy="10287000"/>
            <a:chOff x="5288" y="0"/>
            <a:chExt cx="18278475" cy="10287000"/>
          </a:xfrm>
        </p:grpSpPr>
        <p:pic>
          <p:nvPicPr>
            <p:cNvPr id="3" name="object 3"/>
            <p:cNvPicPr/>
            <p:nvPr/>
          </p:nvPicPr>
          <p:blipFill>
            <a:blip r:embed="rId2" cstate="print"/>
            <a:stretch>
              <a:fillRect/>
            </a:stretch>
          </p:blipFill>
          <p:spPr>
            <a:xfrm>
              <a:off x="5288" y="5789"/>
              <a:ext cx="18278472" cy="10281208"/>
            </a:xfrm>
            <a:prstGeom prst="rect">
              <a:avLst/>
            </a:prstGeom>
          </p:spPr>
        </p:pic>
        <p:sp>
          <p:nvSpPr>
            <p:cNvPr id="4" name="object 4"/>
            <p:cNvSpPr/>
            <p:nvPr/>
          </p:nvSpPr>
          <p:spPr>
            <a:xfrm>
              <a:off x="9849866" y="1266202"/>
              <a:ext cx="6448425" cy="6448425"/>
            </a:xfrm>
            <a:custGeom>
              <a:avLst/>
              <a:gdLst/>
              <a:ahLst/>
              <a:cxnLst/>
              <a:rect l="l" t="t" r="r" b="b"/>
              <a:pathLst>
                <a:path w="6448425" h="6448425">
                  <a:moveTo>
                    <a:pt x="3224276" y="0"/>
                  </a:moveTo>
                  <a:lnTo>
                    <a:pt x="0" y="3222967"/>
                  </a:lnTo>
                  <a:lnTo>
                    <a:pt x="3224276" y="6448425"/>
                  </a:lnTo>
                  <a:lnTo>
                    <a:pt x="6448425" y="3222967"/>
                  </a:lnTo>
                  <a:lnTo>
                    <a:pt x="3224276" y="0"/>
                  </a:lnTo>
                  <a:close/>
                </a:path>
              </a:pathLst>
            </a:custGeom>
            <a:solidFill>
              <a:srgbClr val="484C68"/>
            </a:solidFill>
          </p:spPr>
          <p:txBody>
            <a:bodyPr wrap="square" lIns="0" tIns="0" rIns="0" bIns="0" rtlCol="0"/>
            <a:lstStyle/>
            <a:p>
              <a:endParaRPr/>
            </a:p>
          </p:txBody>
        </p:sp>
        <p:sp>
          <p:nvSpPr>
            <p:cNvPr id="5" name="object 5"/>
            <p:cNvSpPr/>
            <p:nvPr/>
          </p:nvSpPr>
          <p:spPr>
            <a:xfrm>
              <a:off x="7159243" y="0"/>
              <a:ext cx="6448425" cy="3677285"/>
            </a:xfrm>
            <a:custGeom>
              <a:avLst/>
              <a:gdLst/>
              <a:ahLst/>
              <a:cxnLst/>
              <a:rect l="l" t="t" r="r" b="b"/>
              <a:pathLst>
                <a:path w="6448425" h="3677285">
                  <a:moveTo>
                    <a:pt x="5995397" y="0"/>
                  </a:moveTo>
                  <a:lnTo>
                    <a:pt x="453028" y="0"/>
                  </a:lnTo>
                  <a:lnTo>
                    <a:pt x="0" y="453020"/>
                  </a:lnTo>
                  <a:lnTo>
                    <a:pt x="3224212" y="3677233"/>
                  </a:lnTo>
                  <a:lnTo>
                    <a:pt x="6448424" y="453019"/>
                  </a:lnTo>
                  <a:lnTo>
                    <a:pt x="5995397" y="0"/>
                  </a:lnTo>
                  <a:close/>
                </a:path>
              </a:pathLst>
            </a:custGeom>
            <a:solidFill>
              <a:srgbClr val="70B1DA"/>
            </a:solidFill>
          </p:spPr>
          <p:txBody>
            <a:bodyPr wrap="square" lIns="0" tIns="0" rIns="0" bIns="0" rtlCol="0"/>
            <a:lstStyle/>
            <a:p>
              <a:endParaRPr/>
            </a:p>
          </p:txBody>
        </p:sp>
        <p:sp>
          <p:nvSpPr>
            <p:cNvPr id="6" name="object 6"/>
            <p:cNvSpPr/>
            <p:nvPr/>
          </p:nvSpPr>
          <p:spPr>
            <a:xfrm>
              <a:off x="11205273" y="2895"/>
              <a:ext cx="7077075" cy="10277475"/>
            </a:xfrm>
            <a:custGeom>
              <a:avLst/>
              <a:gdLst/>
              <a:ahLst/>
              <a:cxnLst/>
              <a:rect l="l" t="t" r="r" b="b"/>
              <a:pathLst>
                <a:path w="7077075" h="10277475">
                  <a:moveTo>
                    <a:pt x="7077075" y="0"/>
                  </a:moveTo>
                  <a:lnTo>
                    <a:pt x="0" y="0"/>
                  </a:lnTo>
                  <a:lnTo>
                    <a:pt x="0" y="10277475"/>
                  </a:lnTo>
                  <a:lnTo>
                    <a:pt x="7077075" y="10277475"/>
                  </a:lnTo>
                  <a:lnTo>
                    <a:pt x="7077075" y="0"/>
                  </a:lnTo>
                  <a:close/>
                </a:path>
              </a:pathLst>
            </a:custGeom>
            <a:solidFill>
              <a:srgbClr val="282938"/>
            </a:solidFill>
          </p:spPr>
          <p:txBody>
            <a:bodyPr wrap="square" lIns="0" tIns="0" rIns="0" bIns="0" rtlCol="0"/>
            <a:lstStyle/>
            <a:p>
              <a:endParaRPr/>
            </a:p>
          </p:txBody>
        </p:sp>
      </p:grpSp>
      <p:sp>
        <p:nvSpPr>
          <p:cNvPr id="7" name="object 7"/>
          <p:cNvSpPr txBox="1">
            <a:spLocks noGrp="1"/>
          </p:cNvSpPr>
          <p:nvPr>
            <p:ph type="title"/>
          </p:nvPr>
        </p:nvSpPr>
        <p:spPr>
          <a:xfrm>
            <a:off x="11478005" y="1972344"/>
            <a:ext cx="6531609" cy="825500"/>
          </a:xfrm>
          <a:prstGeom prst="rect">
            <a:avLst/>
          </a:prstGeom>
        </p:spPr>
        <p:txBody>
          <a:bodyPr vert="horz" wrap="square" lIns="0" tIns="12700" rIns="0" bIns="0" rtlCol="0">
            <a:spAutoFit/>
          </a:bodyPr>
          <a:lstStyle/>
          <a:p>
            <a:pPr marL="12700">
              <a:lnSpc>
                <a:spcPct val="100000"/>
              </a:lnSpc>
              <a:spcBef>
                <a:spcPts val="100"/>
              </a:spcBef>
            </a:pPr>
            <a:r>
              <a:rPr sz="5250" spc="195" dirty="0"/>
              <a:t>Security</a:t>
            </a:r>
            <a:r>
              <a:rPr sz="5250" spc="20" dirty="0"/>
              <a:t> </a:t>
            </a:r>
            <a:r>
              <a:rPr sz="5250" spc="204" dirty="0"/>
              <a:t>in</a:t>
            </a:r>
            <a:r>
              <a:rPr sz="5250" spc="155" dirty="0"/>
              <a:t> </a:t>
            </a:r>
            <a:r>
              <a:rPr sz="5250" spc="200" dirty="0"/>
              <a:t>the</a:t>
            </a:r>
            <a:r>
              <a:rPr sz="5250" spc="155" dirty="0"/>
              <a:t> </a:t>
            </a:r>
            <a:r>
              <a:rPr sz="5250" spc="345" dirty="0"/>
              <a:t>Cloud</a:t>
            </a:r>
            <a:endParaRPr sz="5250" dirty="0"/>
          </a:p>
        </p:txBody>
      </p:sp>
      <p:sp>
        <p:nvSpPr>
          <p:cNvPr id="14" name="object 14"/>
          <p:cNvSpPr/>
          <p:nvPr/>
        </p:nvSpPr>
        <p:spPr>
          <a:xfrm>
            <a:off x="11507747" y="3181499"/>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sp>
        <p:nvSpPr>
          <p:cNvPr id="16" name="TextBox 15"/>
          <p:cNvSpPr txBox="1"/>
          <p:nvPr/>
        </p:nvSpPr>
        <p:spPr>
          <a:xfrm>
            <a:off x="11507747" y="3677285"/>
            <a:ext cx="6253203" cy="4675639"/>
          </a:xfrm>
          <a:prstGeom prst="rect">
            <a:avLst/>
          </a:prstGeom>
          <a:noFill/>
        </p:spPr>
        <p:txBody>
          <a:bodyPr wrap="square" rtlCol="0">
            <a:spAutoFit/>
          </a:bodyPr>
          <a:lstStyle/>
          <a:p>
            <a:pPr marL="12700" marR="5080" indent="19050">
              <a:spcBef>
                <a:spcPts val="100"/>
              </a:spcBef>
            </a:pPr>
            <a:r>
              <a:rPr lang="en-US" sz="2700" spc="55" dirty="0">
                <a:solidFill>
                  <a:schemeClr val="bg1"/>
                </a:solidFill>
                <a:cs typeface="Microsoft Sans Serif"/>
              </a:rPr>
              <a:t>Cloud security refers to the cybersecurity policies, best practices, controls, and technologies used to secure applications, data, and infrastructure in cloud environments. In particular, cloud security works to provide storage and network protection against internal and external threats, access management, data governance and compliance, and disaster </a:t>
            </a:r>
            <a:r>
              <a:rPr lang="en-US" sz="2700" spc="55" dirty="0" smtClean="0">
                <a:solidFill>
                  <a:schemeClr val="bg1"/>
                </a:solidFill>
                <a:cs typeface="Microsoft Sans Serif"/>
              </a:rPr>
              <a:t>recovery.</a:t>
            </a:r>
            <a:endParaRPr lang="en-US" sz="2700" spc="55" dirty="0">
              <a:solidFill>
                <a:schemeClr val="bg1"/>
              </a:solidFill>
              <a:cs typeface="Microsoft Sans Serif"/>
            </a:endParaRPr>
          </a:p>
          <a:p>
            <a:pPr marL="12700" marR="5080" indent="19050">
              <a:spcBef>
                <a:spcPts val="100"/>
              </a:spcBef>
            </a:pPr>
            <a:endParaRPr lang="en-IN" sz="2700" spc="55" dirty="0">
              <a:solidFill>
                <a:schemeClr val="bg1"/>
              </a:solidFill>
              <a:cs typeface="Microsoft Sans Serif"/>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6" y="0"/>
            <a:ext cx="3388360" cy="1694180"/>
          </a:xfrm>
          <a:custGeom>
            <a:avLst/>
            <a:gdLst/>
            <a:ahLst/>
            <a:cxnLst/>
            <a:rect l="l" t="t" r="r" b="b"/>
            <a:pathLst>
              <a:path w="3388359" h="1694180">
                <a:moveTo>
                  <a:pt x="3388256" y="0"/>
                </a:moveTo>
                <a:lnTo>
                  <a:pt x="0" y="0"/>
                </a:lnTo>
                <a:lnTo>
                  <a:pt x="1694128" y="1694128"/>
                </a:lnTo>
                <a:lnTo>
                  <a:pt x="3388256" y="0"/>
                </a:lnTo>
                <a:close/>
              </a:path>
            </a:pathLst>
          </a:custGeom>
          <a:solidFill>
            <a:srgbClr val="70B1DA"/>
          </a:solidFill>
        </p:spPr>
        <p:txBody>
          <a:bodyPr wrap="square" lIns="0" tIns="0" rIns="0" bIns="0" rtlCol="0"/>
          <a:lstStyle/>
          <a:p>
            <a:endParaRPr/>
          </a:p>
        </p:txBody>
      </p:sp>
      <p:grpSp>
        <p:nvGrpSpPr>
          <p:cNvPr id="3" name="object 3"/>
          <p:cNvGrpSpPr/>
          <p:nvPr/>
        </p:nvGrpSpPr>
        <p:grpSpPr>
          <a:xfrm>
            <a:off x="0" y="3157500"/>
            <a:ext cx="1786889" cy="3476625"/>
            <a:chOff x="0" y="3157500"/>
            <a:chExt cx="1786889" cy="3476625"/>
          </a:xfrm>
        </p:grpSpPr>
        <p:sp>
          <p:nvSpPr>
            <p:cNvPr id="4" name="object 4"/>
            <p:cNvSpPr/>
            <p:nvPr/>
          </p:nvSpPr>
          <p:spPr>
            <a:xfrm>
              <a:off x="0" y="3695255"/>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5" name="object 5"/>
            <p:cNvSpPr/>
            <p:nvPr/>
          </p:nvSpPr>
          <p:spPr>
            <a:xfrm>
              <a:off x="0" y="3157500"/>
              <a:ext cx="681355" cy="1314450"/>
            </a:xfrm>
            <a:custGeom>
              <a:avLst/>
              <a:gdLst/>
              <a:ahLst/>
              <a:cxnLst/>
              <a:rect l="l" t="t" r="r" b="b"/>
              <a:pathLst>
                <a:path w="681355" h="1314450">
                  <a:moveTo>
                    <a:pt x="48314" y="0"/>
                  </a:moveTo>
                  <a:lnTo>
                    <a:pt x="0" y="48313"/>
                  </a:lnTo>
                  <a:lnTo>
                    <a:pt x="0" y="1313909"/>
                  </a:lnTo>
                  <a:lnTo>
                    <a:pt x="681107" y="632802"/>
                  </a:lnTo>
                  <a:lnTo>
                    <a:pt x="48314"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0"/>
            <a:ext cx="8515985" cy="10288270"/>
            <a:chOff x="0" y="0"/>
            <a:chExt cx="8515985" cy="10288270"/>
          </a:xfrm>
        </p:grpSpPr>
        <p:sp>
          <p:nvSpPr>
            <p:cNvPr id="7" name="object 7"/>
            <p:cNvSpPr/>
            <p:nvPr/>
          </p:nvSpPr>
          <p:spPr>
            <a:xfrm>
              <a:off x="2067496" y="1714995"/>
              <a:ext cx="6448425" cy="6448425"/>
            </a:xfrm>
            <a:custGeom>
              <a:avLst/>
              <a:gdLst/>
              <a:ahLst/>
              <a:cxnLst/>
              <a:rect l="l" t="t" r="r" b="b"/>
              <a:pathLst>
                <a:path w="6448425" h="6448425">
                  <a:moveTo>
                    <a:pt x="3224212" y="0"/>
                  </a:moveTo>
                  <a:lnTo>
                    <a:pt x="0" y="3225469"/>
                  </a:lnTo>
                  <a:lnTo>
                    <a:pt x="3224212" y="6448425"/>
                  </a:lnTo>
                  <a:lnTo>
                    <a:pt x="6448425" y="3225469"/>
                  </a:lnTo>
                  <a:lnTo>
                    <a:pt x="3224212" y="0"/>
                  </a:lnTo>
                  <a:close/>
                </a:path>
              </a:pathLst>
            </a:custGeom>
            <a:solidFill>
              <a:srgbClr val="484C68"/>
            </a:solidFill>
          </p:spPr>
          <p:txBody>
            <a:bodyPr wrap="square" lIns="0" tIns="0" rIns="0" bIns="0" rtlCol="0"/>
            <a:lstStyle/>
            <a:p>
              <a:endParaRPr/>
            </a:p>
          </p:txBody>
        </p:sp>
        <p:sp>
          <p:nvSpPr>
            <p:cNvPr id="8" name="object 8"/>
            <p:cNvSpPr/>
            <p:nvPr/>
          </p:nvSpPr>
          <p:spPr>
            <a:xfrm>
              <a:off x="5477497" y="5512498"/>
              <a:ext cx="2990850" cy="2990850"/>
            </a:xfrm>
            <a:custGeom>
              <a:avLst/>
              <a:gdLst/>
              <a:ahLst/>
              <a:cxnLst/>
              <a:rect l="l" t="t" r="r" b="b"/>
              <a:pathLst>
                <a:path w="2990850" h="2990850">
                  <a:moveTo>
                    <a:pt x="2798622" y="0"/>
                  </a:moveTo>
                  <a:lnTo>
                    <a:pt x="0" y="2796120"/>
                  </a:lnTo>
                  <a:lnTo>
                    <a:pt x="194729" y="2990850"/>
                  </a:lnTo>
                  <a:lnTo>
                    <a:pt x="2990850" y="192239"/>
                  </a:lnTo>
                  <a:lnTo>
                    <a:pt x="2798622" y="0"/>
                  </a:lnTo>
                  <a:close/>
                </a:path>
              </a:pathLst>
            </a:custGeom>
            <a:solidFill>
              <a:srgbClr val="70B1DA"/>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87320"/>
              <a:ext cx="5320563" cy="5000442"/>
            </a:xfrm>
            <a:prstGeom prst="rect">
              <a:avLst/>
            </a:prstGeom>
          </p:spPr>
        </p:pic>
        <p:pic>
          <p:nvPicPr>
            <p:cNvPr id="10" name="object 10"/>
            <p:cNvPicPr/>
            <p:nvPr/>
          </p:nvPicPr>
          <p:blipFill>
            <a:blip r:embed="rId3" cstate="print"/>
            <a:stretch>
              <a:fillRect/>
            </a:stretch>
          </p:blipFill>
          <p:spPr>
            <a:xfrm>
              <a:off x="0" y="0"/>
              <a:ext cx="4753495" cy="4615561"/>
            </a:xfrm>
            <a:prstGeom prst="rect">
              <a:avLst/>
            </a:prstGeom>
          </p:spPr>
        </p:pic>
      </p:grpSp>
      <p:sp>
        <p:nvSpPr>
          <p:cNvPr id="11" name="object 11"/>
          <p:cNvSpPr txBox="1">
            <a:spLocks noGrp="1"/>
          </p:cNvSpPr>
          <p:nvPr>
            <p:ph type="title"/>
          </p:nvPr>
        </p:nvSpPr>
        <p:spPr>
          <a:xfrm>
            <a:off x="9477323" y="1035240"/>
            <a:ext cx="6065520" cy="1261745"/>
          </a:xfrm>
          <a:prstGeom prst="rect">
            <a:avLst/>
          </a:prstGeom>
        </p:spPr>
        <p:txBody>
          <a:bodyPr vert="horz" wrap="square" lIns="0" tIns="124460" rIns="0" bIns="0" rtlCol="0">
            <a:spAutoFit/>
          </a:bodyPr>
          <a:lstStyle/>
          <a:p>
            <a:pPr marL="12700" marR="5080">
              <a:lnSpc>
                <a:spcPts val="4430"/>
              </a:lnSpc>
              <a:spcBef>
                <a:spcPts val="980"/>
              </a:spcBef>
            </a:pPr>
            <a:r>
              <a:rPr sz="4400" spc="155" dirty="0"/>
              <a:t>Future</a:t>
            </a:r>
            <a:r>
              <a:rPr sz="4400" spc="15" dirty="0"/>
              <a:t> </a:t>
            </a:r>
            <a:r>
              <a:rPr sz="4400" spc="145" dirty="0"/>
              <a:t>Trends</a:t>
            </a:r>
            <a:r>
              <a:rPr sz="4400" spc="135" dirty="0"/>
              <a:t> </a:t>
            </a:r>
            <a:r>
              <a:rPr sz="4400" spc="185" dirty="0"/>
              <a:t>in</a:t>
            </a:r>
            <a:r>
              <a:rPr sz="4400" spc="135" dirty="0"/>
              <a:t> </a:t>
            </a:r>
            <a:r>
              <a:rPr sz="4400" spc="300" dirty="0"/>
              <a:t>Cloud </a:t>
            </a:r>
            <a:r>
              <a:rPr sz="4400" spc="-955" dirty="0"/>
              <a:t> </a:t>
            </a:r>
            <a:r>
              <a:rPr sz="4400" spc="290" dirty="0"/>
              <a:t>Computing</a:t>
            </a:r>
            <a:endParaRPr sz="4400"/>
          </a:p>
        </p:txBody>
      </p:sp>
      <p:sp>
        <p:nvSpPr>
          <p:cNvPr id="19" name="object 19"/>
          <p:cNvSpPr txBox="1"/>
          <p:nvPr/>
        </p:nvSpPr>
        <p:spPr>
          <a:xfrm>
            <a:off x="9477322" y="3157500"/>
            <a:ext cx="6683427" cy="2505814"/>
          </a:xfrm>
          <a:prstGeom prst="rect">
            <a:avLst/>
          </a:prstGeom>
        </p:spPr>
        <p:txBody>
          <a:bodyPr vert="horz" wrap="square" lIns="0" tIns="12700" rIns="0" bIns="0" rtlCol="0">
            <a:spAutoFit/>
          </a:bodyPr>
          <a:lstStyle/>
          <a:p>
            <a:pPr marL="12700" marR="5080" indent="19050">
              <a:lnSpc>
                <a:spcPct val="99900"/>
              </a:lnSpc>
              <a:spcBef>
                <a:spcPts val="100"/>
              </a:spcBef>
            </a:pPr>
            <a:r>
              <a:rPr sz="2700" spc="55" dirty="0">
                <a:solidFill>
                  <a:schemeClr val="bg1"/>
                </a:solidFill>
                <a:cs typeface="Microsoft Sans Serif"/>
              </a:rPr>
              <a:t>The future of cloud computing is bright,  with trends like AI integration, edge  computing, and serverless architecture  gaining traction. These innovations will  further enhance performance, reliability,  and cost-eﬀectiveness in technology  solutions.</a:t>
            </a:r>
          </a:p>
        </p:txBody>
      </p:sp>
      <p:sp>
        <p:nvSpPr>
          <p:cNvPr id="20" name="object 20"/>
          <p:cNvSpPr/>
          <p:nvPr/>
        </p:nvSpPr>
        <p:spPr>
          <a:xfrm>
            <a:off x="9494926" y="2571013"/>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83" y="0"/>
            <a:ext cx="3476625" cy="1929764"/>
            <a:chOff x="11371783" y="0"/>
            <a:chExt cx="3476625" cy="1929764"/>
          </a:xfrm>
        </p:grpSpPr>
        <p:sp>
          <p:nvSpPr>
            <p:cNvPr id="3" name="object 3"/>
            <p:cNvSpPr/>
            <p:nvPr/>
          </p:nvSpPr>
          <p:spPr>
            <a:xfrm>
              <a:off x="11907024" y="0"/>
              <a:ext cx="2941955" cy="1929764"/>
            </a:xfrm>
            <a:custGeom>
              <a:avLst/>
              <a:gdLst/>
              <a:ahLst/>
              <a:cxnLst/>
              <a:rect l="l" t="t" r="r" b="b"/>
              <a:pathLst>
                <a:path w="2941955" h="1929764">
                  <a:moveTo>
                    <a:pt x="2749660" y="0"/>
                  </a:moveTo>
                  <a:lnTo>
                    <a:pt x="729140" y="0"/>
                  </a:lnTo>
                  <a:lnTo>
                    <a:pt x="0" y="729118"/>
                  </a:lnTo>
                  <a:lnTo>
                    <a:pt x="1203058" y="1929688"/>
                  </a:lnTo>
                  <a:lnTo>
                    <a:pt x="2941382" y="191427"/>
                  </a:lnTo>
                  <a:lnTo>
                    <a:pt x="2749660" y="0"/>
                  </a:lnTo>
                  <a:close/>
                </a:path>
              </a:pathLst>
            </a:custGeom>
            <a:solidFill>
              <a:srgbClr val="484C68"/>
            </a:solidFill>
          </p:spPr>
          <p:txBody>
            <a:bodyPr wrap="square" lIns="0" tIns="0" rIns="0" bIns="0" rtlCol="0"/>
            <a:lstStyle/>
            <a:p>
              <a:endParaRPr/>
            </a:p>
          </p:txBody>
        </p:sp>
        <p:sp>
          <p:nvSpPr>
            <p:cNvPr id="4" name="object 4"/>
            <p:cNvSpPr/>
            <p:nvPr/>
          </p:nvSpPr>
          <p:spPr>
            <a:xfrm>
              <a:off x="11371783" y="0"/>
              <a:ext cx="1454785" cy="824230"/>
            </a:xfrm>
            <a:custGeom>
              <a:avLst/>
              <a:gdLst/>
              <a:ahLst/>
              <a:cxnLst/>
              <a:rect l="l" t="t" r="r" b="b"/>
              <a:pathLst>
                <a:path w="1454784" h="824230">
                  <a:moveTo>
                    <a:pt x="1454454" y="0"/>
                  </a:moveTo>
                  <a:lnTo>
                    <a:pt x="191374" y="0"/>
                  </a:lnTo>
                  <a:lnTo>
                    <a:pt x="0" y="191375"/>
                  </a:lnTo>
                  <a:lnTo>
                    <a:pt x="630288" y="824165"/>
                  </a:lnTo>
                  <a:lnTo>
                    <a:pt x="1454454" y="0"/>
                  </a:lnTo>
                  <a:close/>
                </a:path>
              </a:pathLst>
            </a:custGeom>
            <a:solidFill>
              <a:srgbClr val="70B1DA"/>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9" y="0"/>
              <a:ext cx="1412240" cy="1219200"/>
            </a:xfrm>
            <a:custGeom>
              <a:avLst/>
              <a:gdLst/>
              <a:ahLst/>
              <a:cxnLst/>
              <a:rect l="l" t="t" r="r" b="b"/>
              <a:pathLst>
                <a:path w="1412240" h="1219200">
                  <a:moveTo>
                    <a:pt x="1412224" y="0"/>
                  </a:moveTo>
                  <a:lnTo>
                    <a:pt x="1025754" y="0"/>
                  </a:lnTo>
                  <a:lnTo>
                    <a:pt x="0" y="1026667"/>
                  </a:lnTo>
                  <a:lnTo>
                    <a:pt x="192227" y="1218907"/>
                  </a:lnTo>
                  <a:lnTo>
                    <a:pt x="1412224" y="0"/>
                  </a:lnTo>
                  <a:close/>
                </a:path>
              </a:pathLst>
            </a:custGeom>
            <a:solidFill>
              <a:srgbClr val="70B1DA"/>
            </a:solidFill>
          </p:spPr>
          <p:txBody>
            <a:bodyPr wrap="square" lIns="0" tIns="0" rIns="0" bIns="0" rtlCol="0"/>
            <a:lstStyle/>
            <a:p>
              <a:endParaRPr/>
            </a:p>
          </p:txBody>
        </p:sp>
        <p:sp>
          <p:nvSpPr>
            <p:cNvPr id="7" name="object 7"/>
            <p:cNvSpPr/>
            <p:nvPr/>
          </p:nvSpPr>
          <p:spPr>
            <a:xfrm>
              <a:off x="2881782" y="605561"/>
              <a:ext cx="3476625" cy="3476625"/>
            </a:xfrm>
            <a:custGeom>
              <a:avLst/>
              <a:gdLst/>
              <a:ahLst/>
              <a:cxnLst/>
              <a:rect l="l" t="t" r="r" b="b"/>
              <a:pathLst>
                <a:path w="3476625" h="3476625">
                  <a:moveTo>
                    <a:pt x="1739557" y="0"/>
                  </a:moveTo>
                  <a:lnTo>
                    <a:pt x="0" y="1738312"/>
                  </a:lnTo>
                  <a:lnTo>
                    <a:pt x="1739557" y="3476625"/>
                  </a:lnTo>
                  <a:lnTo>
                    <a:pt x="3476612" y="1738312"/>
                  </a:lnTo>
                  <a:lnTo>
                    <a:pt x="1739557" y="0"/>
                  </a:lnTo>
                  <a:close/>
                </a:path>
              </a:pathLst>
            </a:custGeom>
            <a:solidFill>
              <a:srgbClr val="484C68"/>
            </a:solidFill>
          </p:spPr>
          <p:txBody>
            <a:bodyPr wrap="square" lIns="0" tIns="0" rIns="0" bIns="0" rtlCol="0"/>
            <a:lstStyle/>
            <a:p>
              <a:endParaRPr/>
            </a:p>
          </p:txBody>
        </p:sp>
        <p:sp>
          <p:nvSpPr>
            <p:cNvPr id="8" name="object 8"/>
            <p:cNvSpPr/>
            <p:nvPr/>
          </p:nvSpPr>
          <p:spPr>
            <a:xfrm>
              <a:off x="0" y="1010552"/>
              <a:ext cx="4470400" cy="6448425"/>
            </a:xfrm>
            <a:custGeom>
              <a:avLst/>
              <a:gdLst/>
              <a:ahLst/>
              <a:cxnLst/>
              <a:rect l="l" t="t" r="r" b="b"/>
              <a:pathLst>
                <a:path w="4470400" h="6448425">
                  <a:moveTo>
                    <a:pt x="1247238" y="0"/>
                  </a:moveTo>
                  <a:lnTo>
                    <a:pt x="0" y="1247239"/>
                  </a:lnTo>
                  <a:lnTo>
                    <a:pt x="0" y="5202156"/>
                  </a:lnTo>
                  <a:lnTo>
                    <a:pt x="1247239" y="6448424"/>
                  </a:lnTo>
                  <a:lnTo>
                    <a:pt x="4470196" y="3225468"/>
                  </a:lnTo>
                  <a:lnTo>
                    <a:pt x="1247238" y="0"/>
                  </a:lnTo>
                  <a:close/>
                </a:path>
              </a:pathLst>
            </a:custGeom>
            <a:solidFill>
              <a:srgbClr val="70B1DA"/>
            </a:solidFill>
          </p:spPr>
          <p:txBody>
            <a:bodyPr wrap="square" lIns="0" tIns="0" rIns="0" bIns="0" rtlCol="0"/>
            <a:lstStyle/>
            <a:p>
              <a:endParaRPr/>
            </a:p>
          </p:txBody>
        </p:sp>
      </p:grpSp>
      <p:sp>
        <p:nvSpPr>
          <p:cNvPr id="9" name="object 9"/>
          <p:cNvSpPr/>
          <p:nvPr/>
        </p:nvSpPr>
        <p:spPr>
          <a:xfrm>
            <a:off x="13284327" y="0"/>
            <a:ext cx="5003800" cy="5329555"/>
          </a:xfrm>
          <a:custGeom>
            <a:avLst/>
            <a:gdLst/>
            <a:ahLst/>
            <a:cxnLst/>
            <a:rect l="l" t="t" r="r" b="b"/>
            <a:pathLst>
              <a:path w="5003800" h="5329555">
                <a:moveTo>
                  <a:pt x="4344879" y="0"/>
                </a:moveTo>
                <a:lnTo>
                  <a:pt x="2105120" y="0"/>
                </a:lnTo>
                <a:lnTo>
                  <a:pt x="0" y="2103512"/>
                </a:lnTo>
                <a:lnTo>
                  <a:pt x="3225419" y="5328982"/>
                </a:lnTo>
                <a:lnTo>
                  <a:pt x="5003722" y="3549320"/>
                </a:lnTo>
                <a:lnTo>
                  <a:pt x="5003722" y="658832"/>
                </a:lnTo>
                <a:lnTo>
                  <a:pt x="4344879" y="0"/>
                </a:lnTo>
                <a:close/>
              </a:path>
            </a:pathLst>
          </a:custGeom>
          <a:solidFill>
            <a:srgbClr val="484C68"/>
          </a:solidFill>
        </p:spPr>
        <p:txBody>
          <a:bodyPr wrap="square" lIns="0" tIns="0" rIns="0" bIns="0" rtlCol="0"/>
          <a:lstStyle/>
          <a:p>
            <a:endParaRPr/>
          </a:p>
        </p:txBody>
      </p:sp>
      <p:sp>
        <p:nvSpPr>
          <p:cNvPr id="10" name="object 10"/>
          <p:cNvSpPr/>
          <p:nvPr/>
        </p:nvSpPr>
        <p:spPr>
          <a:xfrm>
            <a:off x="566176" y="0"/>
            <a:ext cx="4335145" cy="2166620"/>
          </a:xfrm>
          <a:custGeom>
            <a:avLst/>
            <a:gdLst/>
            <a:ahLst/>
            <a:cxnLst/>
            <a:rect l="l" t="t" r="r" b="b"/>
            <a:pathLst>
              <a:path w="4335145" h="2166620">
                <a:moveTo>
                  <a:pt x="4334636" y="0"/>
                </a:moveTo>
                <a:lnTo>
                  <a:pt x="0" y="0"/>
                </a:lnTo>
                <a:lnTo>
                  <a:pt x="2167320" y="2166479"/>
                </a:lnTo>
                <a:lnTo>
                  <a:pt x="4334636" y="0"/>
                </a:lnTo>
                <a:close/>
              </a:path>
            </a:pathLst>
          </a:custGeom>
          <a:solidFill>
            <a:srgbClr val="484C68"/>
          </a:solidFill>
        </p:spPr>
        <p:txBody>
          <a:bodyPr wrap="square" lIns="0" tIns="0" rIns="0" bIns="0" rtlCol="0"/>
          <a:lstStyle/>
          <a:p>
            <a:endParaRPr/>
          </a:p>
        </p:txBody>
      </p:sp>
      <p:sp>
        <p:nvSpPr>
          <p:cNvPr id="17" name="object 17"/>
          <p:cNvSpPr txBox="1"/>
          <p:nvPr/>
        </p:nvSpPr>
        <p:spPr>
          <a:xfrm>
            <a:off x="4901321" y="4303879"/>
            <a:ext cx="10252705" cy="1677960"/>
          </a:xfrm>
          <a:prstGeom prst="rect">
            <a:avLst/>
          </a:prstGeom>
        </p:spPr>
        <p:txBody>
          <a:bodyPr vert="horz" wrap="square" lIns="0" tIns="12700" rIns="0" bIns="0" rtlCol="0">
            <a:spAutoFit/>
          </a:bodyPr>
          <a:lstStyle/>
          <a:p>
            <a:pPr marL="12700" marR="5080" indent="19050">
              <a:lnSpc>
                <a:spcPct val="100600"/>
              </a:lnSpc>
              <a:spcBef>
                <a:spcPts val="100"/>
              </a:spcBef>
            </a:pPr>
            <a:r>
              <a:rPr sz="2700" spc="55" dirty="0">
                <a:solidFill>
                  <a:schemeClr val="bg1"/>
                </a:solidFill>
                <a:cs typeface="Microsoft Sans Serif"/>
              </a:rPr>
              <a:t>In conclusion, cloud computing is not just a  trend but a foundation for future technology. Its  ﬂexibility, cost-eﬀectiveness, and scalability  make it essential for modern </a:t>
            </a:r>
            <a:r>
              <a:rPr sz="2700" spc="55" dirty="0" smtClean="0">
                <a:solidFill>
                  <a:schemeClr val="bg1"/>
                </a:solidFill>
                <a:cs typeface="Microsoft Sans Serif"/>
              </a:rPr>
              <a:t>businesses.</a:t>
            </a:r>
            <a:r>
              <a:rPr lang="en-US" sz="2700" spc="55" dirty="0" smtClean="0">
                <a:solidFill>
                  <a:schemeClr val="bg1"/>
                </a:solidFill>
                <a:cs typeface="Microsoft Sans Serif"/>
              </a:rPr>
              <a:t> </a:t>
            </a:r>
            <a:r>
              <a:rPr sz="2700" spc="55" dirty="0" smtClean="0">
                <a:solidFill>
                  <a:schemeClr val="bg1"/>
                </a:solidFill>
                <a:cs typeface="Microsoft Sans Serif"/>
              </a:rPr>
              <a:t>Embracing </a:t>
            </a:r>
            <a:r>
              <a:rPr sz="2700" spc="55" dirty="0">
                <a:solidFill>
                  <a:schemeClr val="bg1"/>
                </a:solidFill>
                <a:cs typeface="Microsoft Sans Serif"/>
              </a:rPr>
              <a:t>cloud solutions will pave the way for  innovation and growth.</a:t>
            </a:r>
          </a:p>
        </p:txBody>
      </p:sp>
      <p:sp>
        <p:nvSpPr>
          <p:cNvPr id="18" name="object 18"/>
          <p:cNvSpPr txBox="1">
            <a:spLocks noGrp="1"/>
          </p:cNvSpPr>
          <p:nvPr>
            <p:ph type="title"/>
          </p:nvPr>
        </p:nvSpPr>
        <p:spPr>
          <a:xfrm>
            <a:off x="6816166" y="2355057"/>
            <a:ext cx="5243704" cy="1168400"/>
          </a:xfrm>
          <a:prstGeom prst="rect">
            <a:avLst/>
          </a:prstGeom>
        </p:spPr>
        <p:txBody>
          <a:bodyPr vert="horz" wrap="square" lIns="0" tIns="12700" rIns="0" bIns="0" rtlCol="0">
            <a:spAutoFit/>
          </a:bodyPr>
          <a:lstStyle/>
          <a:p>
            <a:pPr marL="208915">
              <a:lnSpc>
                <a:spcPct val="100000"/>
              </a:lnSpc>
              <a:spcBef>
                <a:spcPts val="100"/>
              </a:spcBef>
            </a:pPr>
            <a:r>
              <a:rPr spc="415" dirty="0"/>
              <a:t>Conclusion</a:t>
            </a:r>
          </a:p>
        </p:txBody>
      </p:sp>
      <p:sp>
        <p:nvSpPr>
          <p:cNvPr id="19" name="object 19"/>
          <p:cNvSpPr/>
          <p:nvPr/>
        </p:nvSpPr>
        <p:spPr>
          <a:xfrm>
            <a:off x="7676057" y="3860990"/>
            <a:ext cx="3819525" cy="95250"/>
          </a:xfrm>
          <a:custGeom>
            <a:avLst/>
            <a:gdLst/>
            <a:ahLst/>
            <a:cxnLst/>
            <a:rect l="l" t="t" r="r" b="b"/>
            <a:pathLst>
              <a:path w="3819525" h="95250">
                <a:moveTo>
                  <a:pt x="3819525" y="0"/>
                </a:moveTo>
                <a:lnTo>
                  <a:pt x="0" y="0"/>
                </a:lnTo>
                <a:lnTo>
                  <a:pt x="0" y="95250"/>
                </a:lnTo>
                <a:lnTo>
                  <a:pt x="3819525" y="95250"/>
                </a:lnTo>
                <a:lnTo>
                  <a:pt x="3819525" y="0"/>
                </a:lnTo>
                <a:close/>
              </a:path>
            </a:pathLst>
          </a:custGeom>
          <a:solidFill>
            <a:srgbClr val="70B1DA"/>
          </a:solid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45003" y="1084999"/>
            <a:ext cx="9143365" cy="7596505"/>
            <a:chOff x="9145003" y="1084999"/>
            <a:chExt cx="9143365" cy="7596505"/>
          </a:xfrm>
        </p:grpSpPr>
        <p:sp>
          <p:nvSpPr>
            <p:cNvPr id="3" name="object 3"/>
            <p:cNvSpPr/>
            <p:nvPr/>
          </p:nvSpPr>
          <p:spPr>
            <a:xfrm>
              <a:off x="11162754" y="2232507"/>
              <a:ext cx="7125334" cy="6448425"/>
            </a:xfrm>
            <a:custGeom>
              <a:avLst/>
              <a:gdLst/>
              <a:ahLst/>
              <a:cxnLst/>
              <a:rect l="l" t="t" r="r" b="b"/>
              <a:pathLst>
                <a:path w="7125334" h="6448425">
                  <a:moveTo>
                    <a:pt x="2941358" y="3780802"/>
                  </a:moveTo>
                  <a:lnTo>
                    <a:pt x="1740814" y="2580246"/>
                  </a:lnTo>
                  <a:lnTo>
                    <a:pt x="0" y="4318559"/>
                  </a:lnTo>
                  <a:lnTo>
                    <a:pt x="1203058" y="5519115"/>
                  </a:lnTo>
                  <a:lnTo>
                    <a:pt x="2941358" y="3780802"/>
                  </a:lnTo>
                  <a:close/>
                </a:path>
                <a:path w="7125334" h="6448425">
                  <a:moveTo>
                    <a:pt x="7125284" y="1241806"/>
                  </a:moveTo>
                  <a:lnTo>
                    <a:pt x="5883935" y="0"/>
                  </a:lnTo>
                  <a:lnTo>
                    <a:pt x="2659799" y="3225457"/>
                  </a:lnTo>
                  <a:lnTo>
                    <a:pt x="5883948" y="6448412"/>
                  </a:lnTo>
                  <a:lnTo>
                    <a:pt x="7125284" y="5207584"/>
                  </a:lnTo>
                  <a:lnTo>
                    <a:pt x="7125284" y="1241806"/>
                  </a:lnTo>
                  <a:close/>
                </a:path>
              </a:pathLst>
            </a:custGeom>
            <a:solidFill>
              <a:srgbClr val="484C68"/>
            </a:solidFill>
          </p:spPr>
          <p:txBody>
            <a:bodyPr wrap="square" lIns="0" tIns="0" rIns="0" bIns="0" rtlCol="0"/>
            <a:lstStyle/>
            <a:p>
              <a:endParaRPr/>
            </a:p>
          </p:txBody>
        </p:sp>
        <p:sp>
          <p:nvSpPr>
            <p:cNvPr id="4" name="object 4"/>
            <p:cNvSpPr/>
            <p:nvPr/>
          </p:nvSpPr>
          <p:spPr>
            <a:xfrm>
              <a:off x="9902508" y="3247504"/>
              <a:ext cx="3096260" cy="3399154"/>
            </a:xfrm>
            <a:custGeom>
              <a:avLst/>
              <a:gdLst/>
              <a:ahLst/>
              <a:cxnLst/>
              <a:rect l="l" t="t" r="r" b="b"/>
              <a:pathLst>
                <a:path w="3096259" h="3399154">
                  <a:moveTo>
                    <a:pt x="2990786" y="192227"/>
                  </a:moveTo>
                  <a:lnTo>
                    <a:pt x="2798635" y="0"/>
                  </a:lnTo>
                  <a:lnTo>
                    <a:pt x="0" y="2796121"/>
                  </a:lnTo>
                  <a:lnTo>
                    <a:pt x="194716" y="2990850"/>
                  </a:lnTo>
                  <a:lnTo>
                    <a:pt x="2990786" y="192227"/>
                  </a:lnTo>
                  <a:close/>
                </a:path>
                <a:path w="3096259" h="3399154">
                  <a:moveTo>
                    <a:pt x="3096069" y="1660283"/>
                  </a:moveTo>
                  <a:lnTo>
                    <a:pt x="2463304" y="1027493"/>
                  </a:lnTo>
                  <a:lnTo>
                    <a:pt x="724992" y="2765806"/>
                  </a:lnTo>
                  <a:lnTo>
                    <a:pt x="1357782" y="3398596"/>
                  </a:lnTo>
                  <a:lnTo>
                    <a:pt x="3096069" y="1660283"/>
                  </a:lnTo>
                  <a:close/>
                </a:path>
              </a:pathLst>
            </a:custGeom>
            <a:solidFill>
              <a:srgbClr val="70B1DA"/>
            </a:solidFill>
          </p:spPr>
          <p:txBody>
            <a:bodyPr wrap="square" lIns="0" tIns="0" rIns="0" bIns="0" rtlCol="0"/>
            <a:lstStyle/>
            <a:p>
              <a:endParaRPr/>
            </a:p>
          </p:txBody>
        </p:sp>
        <p:sp>
          <p:nvSpPr>
            <p:cNvPr id="5" name="object 5"/>
            <p:cNvSpPr/>
            <p:nvPr/>
          </p:nvSpPr>
          <p:spPr>
            <a:xfrm>
              <a:off x="9145003" y="1084999"/>
              <a:ext cx="1771650" cy="1771650"/>
            </a:xfrm>
            <a:custGeom>
              <a:avLst/>
              <a:gdLst/>
              <a:ahLst/>
              <a:cxnLst/>
              <a:rect l="l" t="t" r="r" b="b"/>
              <a:pathLst>
                <a:path w="1771650" h="1771650">
                  <a:moveTo>
                    <a:pt x="884567" y="0"/>
                  </a:moveTo>
                  <a:lnTo>
                    <a:pt x="0" y="884580"/>
                  </a:lnTo>
                  <a:lnTo>
                    <a:pt x="884567" y="1771650"/>
                  </a:lnTo>
                  <a:lnTo>
                    <a:pt x="1771650" y="884580"/>
                  </a:lnTo>
                  <a:lnTo>
                    <a:pt x="884567" y="0"/>
                  </a:lnTo>
                  <a:close/>
                </a:path>
              </a:pathLst>
            </a:custGeom>
            <a:solidFill>
              <a:srgbClr val="484C68"/>
            </a:solidFill>
          </p:spPr>
          <p:txBody>
            <a:bodyPr wrap="square" lIns="0" tIns="0" rIns="0" bIns="0" rtlCol="0"/>
            <a:lstStyle/>
            <a:p>
              <a:endParaRPr/>
            </a:p>
          </p:txBody>
        </p:sp>
        <p:sp>
          <p:nvSpPr>
            <p:cNvPr id="6" name="object 6"/>
            <p:cNvSpPr/>
            <p:nvPr/>
          </p:nvSpPr>
          <p:spPr>
            <a:xfrm>
              <a:off x="9627502" y="1562493"/>
              <a:ext cx="819150" cy="819150"/>
            </a:xfrm>
            <a:custGeom>
              <a:avLst/>
              <a:gdLst/>
              <a:ahLst/>
              <a:cxnLst/>
              <a:rect l="l" t="t" r="r" b="b"/>
              <a:pathLst>
                <a:path w="819150" h="819150">
                  <a:moveTo>
                    <a:pt x="698538" y="0"/>
                  </a:moveTo>
                  <a:lnTo>
                    <a:pt x="120611" y="0"/>
                  </a:lnTo>
                  <a:lnTo>
                    <a:pt x="74205" y="9305"/>
                  </a:lnTo>
                  <a:lnTo>
                    <a:pt x="35807" y="34864"/>
                  </a:lnTo>
                  <a:lnTo>
                    <a:pt x="9658" y="73144"/>
                  </a:lnTo>
                  <a:lnTo>
                    <a:pt x="0" y="120611"/>
                  </a:lnTo>
                  <a:lnTo>
                    <a:pt x="0" y="700989"/>
                  </a:lnTo>
                  <a:lnTo>
                    <a:pt x="9305" y="747354"/>
                  </a:lnTo>
                  <a:lnTo>
                    <a:pt x="34864" y="785472"/>
                  </a:lnTo>
                  <a:lnTo>
                    <a:pt x="73144" y="810870"/>
                  </a:lnTo>
                  <a:lnTo>
                    <a:pt x="120611" y="819073"/>
                  </a:lnTo>
                  <a:lnTo>
                    <a:pt x="698538" y="819073"/>
                  </a:lnTo>
                  <a:lnTo>
                    <a:pt x="744944" y="809809"/>
                  </a:lnTo>
                  <a:lnTo>
                    <a:pt x="783342" y="784529"/>
                  </a:lnTo>
                  <a:lnTo>
                    <a:pt x="792536" y="771334"/>
                  </a:lnTo>
                  <a:lnTo>
                    <a:pt x="120611" y="771334"/>
                  </a:lnTo>
                  <a:lnTo>
                    <a:pt x="92262" y="765602"/>
                  </a:lnTo>
                  <a:lnTo>
                    <a:pt x="69097" y="749977"/>
                  </a:lnTo>
                  <a:lnTo>
                    <a:pt x="53471" y="726816"/>
                  </a:lnTo>
                  <a:lnTo>
                    <a:pt x="47739" y="698474"/>
                  </a:lnTo>
                  <a:lnTo>
                    <a:pt x="47739" y="120611"/>
                  </a:lnTo>
                  <a:lnTo>
                    <a:pt x="53471" y="92262"/>
                  </a:lnTo>
                  <a:lnTo>
                    <a:pt x="69097" y="69097"/>
                  </a:lnTo>
                  <a:lnTo>
                    <a:pt x="92262" y="53471"/>
                  </a:lnTo>
                  <a:lnTo>
                    <a:pt x="120611" y="47739"/>
                  </a:lnTo>
                  <a:lnTo>
                    <a:pt x="794297" y="47739"/>
                  </a:lnTo>
                  <a:lnTo>
                    <a:pt x="783971" y="35179"/>
                  </a:lnTo>
                  <a:lnTo>
                    <a:pt x="765673" y="20145"/>
                  </a:lnTo>
                  <a:lnTo>
                    <a:pt x="745021" y="9112"/>
                  </a:lnTo>
                  <a:lnTo>
                    <a:pt x="722486" y="2317"/>
                  </a:lnTo>
                  <a:lnTo>
                    <a:pt x="698538" y="0"/>
                  </a:lnTo>
                  <a:close/>
                </a:path>
                <a:path w="819150" h="819150">
                  <a:moveTo>
                    <a:pt x="620799" y="97482"/>
                  </a:moveTo>
                  <a:lnTo>
                    <a:pt x="595515" y="97993"/>
                  </a:lnTo>
                  <a:lnTo>
                    <a:pt x="584248" y="98032"/>
                  </a:lnTo>
                  <a:lnTo>
                    <a:pt x="573216" y="98307"/>
                  </a:lnTo>
                  <a:lnTo>
                    <a:pt x="522604" y="106079"/>
                  </a:lnTo>
                  <a:lnTo>
                    <a:pt x="472586" y="126652"/>
                  </a:lnTo>
                  <a:lnTo>
                    <a:pt x="431124" y="164846"/>
                  </a:lnTo>
                  <a:lnTo>
                    <a:pt x="412362" y="215960"/>
                  </a:lnTo>
                  <a:lnTo>
                    <a:pt x="409575" y="238696"/>
                  </a:lnTo>
                  <a:lnTo>
                    <a:pt x="409575" y="339191"/>
                  </a:lnTo>
                  <a:lnTo>
                    <a:pt x="361835" y="339191"/>
                  </a:lnTo>
                  <a:lnTo>
                    <a:pt x="352609" y="340957"/>
                  </a:lnTo>
                  <a:lnTo>
                    <a:pt x="344558" y="345784"/>
                  </a:lnTo>
                  <a:lnTo>
                    <a:pt x="338863" y="352966"/>
                  </a:lnTo>
                  <a:lnTo>
                    <a:pt x="336702" y="361797"/>
                  </a:lnTo>
                  <a:lnTo>
                    <a:pt x="336702" y="457276"/>
                  </a:lnTo>
                  <a:lnTo>
                    <a:pt x="338509" y="466500"/>
                  </a:lnTo>
                  <a:lnTo>
                    <a:pt x="343615" y="474546"/>
                  </a:lnTo>
                  <a:lnTo>
                    <a:pt x="351548" y="480238"/>
                  </a:lnTo>
                  <a:lnTo>
                    <a:pt x="361835" y="482396"/>
                  </a:lnTo>
                  <a:lnTo>
                    <a:pt x="409575" y="482396"/>
                  </a:lnTo>
                  <a:lnTo>
                    <a:pt x="409575" y="771334"/>
                  </a:lnTo>
                  <a:lnTo>
                    <a:pt x="457314" y="771334"/>
                  </a:lnTo>
                  <a:lnTo>
                    <a:pt x="457314" y="457276"/>
                  </a:lnTo>
                  <a:lnTo>
                    <a:pt x="455548" y="448091"/>
                  </a:lnTo>
                  <a:lnTo>
                    <a:pt x="450721" y="440318"/>
                  </a:lnTo>
                  <a:lnTo>
                    <a:pt x="443539" y="435369"/>
                  </a:lnTo>
                  <a:lnTo>
                    <a:pt x="434708" y="434657"/>
                  </a:lnTo>
                  <a:lnTo>
                    <a:pt x="384454" y="434657"/>
                  </a:lnTo>
                  <a:lnTo>
                    <a:pt x="384454" y="386930"/>
                  </a:lnTo>
                  <a:lnTo>
                    <a:pt x="434708" y="386930"/>
                  </a:lnTo>
                  <a:lnTo>
                    <a:pt x="443892" y="385123"/>
                  </a:lnTo>
                  <a:lnTo>
                    <a:pt x="451664" y="380017"/>
                  </a:lnTo>
                  <a:lnTo>
                    <a:pt x="456609" y="372084"/>
                  </a:lnTo>
                  <a:lnTo>
                    <a:pt x="457314" y="361797"/>
                  </a:lnTo>
                  <a:lnTo>
                    <a:pt x="457417" y="248742"/>
                  </a:lnTo>
                  <a:lnTo>
                    <a:pt x="457707" y="234569"/>
                  </a:lnTo>
                  <a:lnTo>
                    <a:pt x="467917" y="196176"/>
                  </a:lnTo>
                  <a:lnTo>
                    <a:pt x="498107" y="168026"/>
                  </a:lnTo>
                  <a:lnTo>
                    <a:pt x="535089" y="152952"/>
                  </a:lnTo>
                  <a:lnTo>
                    <a:pt x="588216" y="144710"/>
                  </a:lnTo>
                  <a:lnTo>
                    <a:pt x="598030" y="143217"/>
                  </a:lnTo>
                  <a:lnTo>
                    <a:pt x="715357" y="143217"/>
                  </a:lnTo>
                  <a:lnTo>
                    <a:pt x="716127" y="138188"/>
                  </a:lnTo>
                  <a:lnTo>
                    <a:pt x="716206" y="129279"/>
                  </a:lnTo>
                  <a:lnTo>
                    <a:pt x="712985" y="121546"/>
                  </a:lnTo>
                  <a:lnTo>
                    <a:pt x="706938" y="115226"/>
                  </a:lnTo>
                  <a:lnTo>
                    <a:pt x="698538" y="110553"/>
                  </a:lnTo>
                  <a:lnTo>
                    <a:pt x="673254" y="103999"/>
                  </a:lnTo>
                  <a:lnTo>
                    <a:pt x="647026" y="99563"/>
                  </a:lnTo>
                  <a:lnTo>
                    <a:pt x="620799" y="97482"/>
                  </a:lnTo>
                  <a:close/>
                </a:path>
                <a:path w="819150" h="819150">
                  <a:moveTo>
                    <a:pt x="620649" y="206032"/>
                  </a:moveTo>
                  <a:lnTo>
                    <a:pt x="605574" y="206032"/>
                  </a:lnTo>
                  <a:lnTo>
                    <a:pt x="598030" y="208546"/>
                  </a:lnTo>
                  <a:lnTo>
                    <a:pt x="567991" y="217846"/>
                  </a:lnTo>
                  <a:lnTo>
                    <a:pt x="546201" y="233980"/>
                  </a:lnTo>
                  <a:lnTo>
                    <a:pt x="533365" y="256240"/>
                  </a:lnTo>
                  <a:lnTo>
                    <a:pt x="530186" y="283921"/>
                  </a:lnTo>
                  <a:lnTo>
                    <a:pt x="530186" y="361797"/>
                  </a:lnTo>
                  <a:lnTo>
                    <a:pt x="531952" y="371023"/>
                  </a:lnTo>
                  <a:lnTo>
                    <a:pt x="536779" y="379074"/>
                  </a:lnTo>
                  <a:lnTo>
                    <a:pt x="543961" y="384770"/>
                  </a:lnTo>
                  <a:lnTo>
                    <a:pt x="552792" y="386930"/>
                  </a:lnTo>
                  <a:lnTo>
                    <a:pt x="643255" y="386930"/>
                  </a:lnTo>
                  <a:lnTo>
                    <a:pt x="630694" y="434657"/>
                  </a:lnTo>
                  <a:lnTo>
                    <a:pt x="552792" y="434657"/>
                  </a:lnTo>
                  <a:lnTo>
                    <a:pt x="543608" y="436425"/>
                  </a:lnTo>
                  <a:lnTo>
                    <a:pt x="535836" y="441256"/>
                  </a:lnTo>
                  <a:lnTo>
                    <a:pt x="530891" y="448443"/>
                  </a:lnTo>
                  <a:lnTo>
                    <a:pt x="530186" y="457276"/>
                  </a:lnTo>
                  <a:lnTo>
                    <a:pt x="530186" y="771334"/>
                  </a:lnTo>
                  <a:lnTo>
                    <a:pt x="577926" y="771334"/>
                  </a:lnTo>
                  <a:lnTo>
                    <a:pt x="577926" y="482396"/>
                  </a:lnTo>
                  <a:lnTo>
                    <a:pt x="650798" y="482396"/>
                  </a:lnTo>
                  <a:lnTo>
                    <a:pt x="696023" y="369341"/>
                  </a:lnTo>
                  <a:lnTo>
                    <a:pt x="698538" y="361797"/>
                  </a:lnTo>
                  <a:lnTo>
                    <a:pt x="693508" y="346722"/>
                  </a:lnTo>
                  <a:lnTo>
                    <a:pt x="688479" y="341706"/>
                  </a:lnTo>
                  <a:lnTo>
                    <a:pt x="684714" y="339191"/>
                  </a:lnTo>
                  <a:lnTo>
                    <a:pt x="577926" y="339191"/>
                  </a:lnTo>
                  <a:lnTo>
                    <a:pt x="577926" y="283921"/>
                  </a:lnTo>
                  <a:lnTo>
                    <a:pt x="578750" y="276065"/>
                  </a:lnTo>
                  <a:lnTo>
                    <a:pt x="582637" y="268211"/>
                  </a:lnTo>
                  <a:lnTo>
                    <a:pt x="591706" y="261300"/>
                  </a:lnTo>
                  <a:lnTo>
                    <a:pt x="608076" y="256273"/>
                  </a:lnTo>
                  <a:lnTo>
                    <a:pt x="618134" y="256273"/>
                  </a:lnTo>
                  <a:lnTo>
                    <a:pt x="623163" y="253771"/>
                  </a:lnTo>
                  <a:lnTo>
                    <a:pt x="696023" y="253771"/>
                  </a:lnTo>
                  <a:lnTo>
                    <a:pt x="701052" y="248742"/>
                  </a:lnTo>
                  <a:lnTo>
                    <a:pt x="701052" y="243713"/>
                  </a:lnTo>
                  <a:lnTo>
                    <a:pt x="705562" y="211048"/>
                  </a:lnTo>
                  <a:lnTo>
                    <a:pt x="658342" y="211048"/>
                  </a:lnTo>
                  <a:lnTo>
                    <a:pt x="650329" y="209562"/>
                  </a:lnTo>
                  <a:lnTo>
                    <a:pt x="641377" y="208545"/>
                  </a:lnTo>
                  <a:lnTo>
                    <a:pt x="631483" y="207524"/>
                  </a:lnTo>
                  <a:lnTo>
                    <a:pt x="620649" y="206032"/>
                  </a:lnTo>
                  <a:close/>
                </a:path>
                <a:path w="819150" h="819150">
                  <a:moveTo>
                    <a:pt x="794297" y="47739"/>
                  </a:moveTo>
                  <a:lnTo>
                    <a:pt x="698538" y="47739"/>
                  </a:lnTo>
                  <a:lnTo>
                    <a:pt x="726881" y="53471"/>
                  </a:lnTo>
                  <a:lnTo>
                    <a:pt x="750047" y="69097"/>
                  </a:lnTo>
                  <a:lnTo>
                    <a:pt x="765676" y="92262"/>
                  </a:lnTo>
                  <a:lnTo>
                    <a:pt x="771410" y="120611"/>
                  </a:lnTo>
                  <a:lnTo>
                    <a:pt x="771410" y="700989"/>
                  </a:lnTo>
                  <a:lnTo>
                    <a:pt x="765676" y="729291"/>
                  </a:lnTo>
                  <a:lnTo>
                    <a:pt x="750047" y="752178"/>
                  </a:lnTo>
                  <a:lnTo>
                    <a:pt x="726881" y="767056"/>
                  </a:lnTo>
                  <a:lnTo>
                    <a:pt x="698538" y="771334"/>
                  </a:lnTo>
                  <a:lnTo>
                    <a:pt x="792536" y="771334"/>
                  </a:lnTo>
                  <a:lnTo>
                    <a:pt x="809491" y="747000"/>
                  </a:lnTo>
                  <a:lnTo>
                    <a:pt x="819150" y="700989"/>
                  </a:lnTo>
                  <a:lnTo>
                    <a:pt x="819150" y="120611"/>
                  </a:lnTo>
                  <a:lnTo>
                    <a:pt x="816834" y="96661"/>
                  </a:lnTo>
                  <a:lnTo>
                    <a:pt x="810042" y="74123"/>
                  </a:lnTo>
                  <a:lnTo>
                    <a:pt x="799010" y="53471"/>
                  </a:lnTo>
                  <a:lnTo>
                    <a:pt x="794297" y="47739"/>
                  </a:lnTo>
                  <a:close/>
                </a:path>
                <a:path w="819150" h="819150">
                  <a:moveTo>
                    <a:pt x="680948" y="336677"/>
                  </a:moveTo>
                  <a:lnTo>
                    <a:pt x="673404" y="339191"/>
                  </a:lnTo>
                  <a:lnTo>
                    <a:pt x="684714" y="339191"/>
                  </a:lnTo>
                  <a:lnTo>
                    <a:pt x="680948" y="336677"/>
                  </a:lnTo>
                  <a:close/>
                </a:path>
                <a:path w="819150" h="819150">
                  <a:moveTo>
                    <a:pt x="696023" y="253771"/>
                  </a:moveTo>
                  <a:lnTo>
                    <a:pt x="623163" y="253771"/>
                  </a:lnTo>
                  <a:lnTo>
                    <a:pt x="634391" y="254240"/>
                  </a:lnTo>
                  <a:lnTo>
                    <a:pt x="645147" y="255651"/>
                  </a:lnTo>
                  <a:lnTo>
                    <a:pt x="654960" y="258004"/>
                  </a:lnTo>
                  <a:lnTo>
                    <a:pt x="663359" y="261302"/>
                  </a:lnTo>
                  <a:lnTo>
                    <a:pt x="668388" y="261302"/>
                  </a:lnTo>
                  <a:lnTo>
                    <a:pt x="673417" y="263817"/>
                  </a:lnTo>
                  <a:lnTo>
                    <a:pt x="685977" y="263817"/>
                  </a:lnTo>
                  <a:lnTo>
                    <a:pt x="696023" y="253771"/>
                  </a:lnTo>
                  <a:close/>
                </a:path>
                <a:path w="819150" h="819150">
                  <a:moveTo>
                    <a:pt x="715357" y="143217"/>
                  </a:moveTo>
                  <a:lnTo>
                    <a:pt x="598030" y="143217"/>
                  </a:lnTo>
                  <a:lnTo>
                    <a:pt x="614992" y="143728"/>
                  </a:lnTo>
                  <a:lnTo>
                    <a:pt x="631952" y="145416"/>
                  </a:lnTo>
                  <a:lnTo>
                    <a:pt x="648911" y="148516"/>
                  </a:lnTo>
                  <a:lnTo>
                    <a:pt x="665873" y="153263"/>
                  </a:lnTo>
                  <a:lnTo>
                    <a:pt x="662103" y="184042"/>
                  </a:lnTo>
                  <a:lnTo>
                    <a:pt x="660221" y="198487"/>
                  </a:lnTo>
                  <a:lnTo>
                    <a:pt x="658342" y="211048"/>
                  </a:lnTo>
                  <a:lnTo>
                    <a:pt x="705562" y="211048"/>
                  </a:lnTo>
                  <a:lnTo>
                    <a:pt x="706938" y="201080"/>
                  </a:lnTo>
                  <a:lnTo>
                    <a:pt x="710471" y="175877"/>
                  </a:lnTo>
                  <a:lnTo>
                    <a:pt x="713063" y="158211"/>
                  </a:lnTo>
                  <a:lnTo>
                    <a:pt x="715357" y="143217"/>
                  </a:lnTo>
                  <a:close/>
                </a:path>
              </a:pathLst>
            </a:custGeom>
            <a:solidFill>
              <a:srgbClr val="FFFFFF"/>
            </a:solidFill>
          </p:spPr>
          <p:txBody>
            <a:bodyPr wrap="square" lIns="0" tIns="0" rIns="0" bIns="0" rtlCol="0"/>
            <a:lstStyle/>
            <a:p>
              <a:endParaRPr/>
            </a:p>
          </p:txBody>
        </p:sp>
        <p:sp>
          <p:nvSpPr>
            <p:cNvPr id="7" name="object 7"/>
            <p:cNvSpPr/>
            <p:nvPr/>
          </p:nvSpPr>
          <p:spPr>
            <a:xfrm>
              <a:off x="13107544" y="1084998"/>
              <a:ext cx="3754120" cy="1771650"/>
            </a:xfrm>
            <a:custGeom>
              <a:avLst/>
              <a:gdLst/>
              <a:ahLst/>
              <a:cxnLst/>
              <a:rect l="l" t="t" r="r" b="b"/>
              <a:pathLst>
                <a:path w="3754119" h="1771650">
                  <a:moveTo>
                    <a:pt x="1771650" y="884580"/>
                  </a:moveTo>
                  <a:lnTo>
                    <a:pt x="884555" y="0"/>
                  </a:lnTo>
                  <a:lnTo>
                    <a:pt x="0" y="884580"/>
                  </a:lnTo>
                  <a:lnTo>
                    <a:pt x="884555" y="1771650"/>
                  </a:lnTo>
                  <a:lnTo>
                    <a:pt x="1771650" y="884580"/>
                  </a:lnTo>
                  <a:close/>
                </a:path>
                <a:path w="3754119" h="1771650">
                  <a:moveTo>
                    <a:pt x="3754120" y="884580"/>
                  </a:moveTo>
                  <a:lnTo>
                    <a:pt x="2868295" y="0"/>
                  </a:lnTo>
                  <a:lnTo>
                    <a:pt x="1982470" y="884580"/>
                  </a:lnTo>
                  <a:lnTo>
                    <a:pt x="2868295" y="1771650"/>
                  </a:lnTo>
                  <a:lnTo>
                    <a:pt x="3754120" y="884580"/>
                  </a:lnTo>
                  <a:close/>
                </a:path>
              </a:pathLst>
            </a:custGeom>
            <a:solidFill>
              <a:srgbClr val="70B1DA"/>
            </a:solidFill>
          </p:spPr>
          <p:txBody>
            <a:bodyPr wrap="square" lIns="0" tIns="0" rIns="0" bIns="0" rtlCol="0"/>
            <a:lstStyle/>
            <a:p>
              <a:endParaRPr/>
            </a:p>
          </p:txBody>
        </p:sp>
        <p:sp>
          <p:nvSpPr>
            <p:cNvPr id="8" name="object 8"/>
            <p:cNvSpPr/>
            <p:nvPr/>
          </p:nvSpPr>
          <p:spPr>
            <a:xfrm>
              <a:off x="13703173" y="1853971"/>
              <a:ext cx="143510" cy="429895"/>
            </a:xfrm>
            <a:custGeom>
              <a:avLst/>
              <a:gdLst/>
              <a:ahLst/>
              <a:cxnLst/>
              <a:rect l="l" t="t" r="r" b="b"/>
              <a:pathLst>
                <a:path w="143509" h="429894">
                  <a:moveTo>
                    <a:pt x="120523" y="0"/>
                  </a:moveTo>
                  <a:lnTo>
                    <a:pt x="25019" y="0"/>
                  </a:lnTo>
                  <a:lnTo>
                    <a:pt x="15805" y="1767"/>
                  </a:lnTo>
                  <a:lnTo>
                    <a:pt x="7794" y="6599"/>
                  </a:lnTo>
                  <a:lnTo>
                    <a:pt x="2141" y="13785"/>
                  </a:lnTo>
                  <a:lnTo>
                    <a:pt x="0" y="22618"/>
                  </a:lnTo>
                  <a:lnTo>
                    <a:pt x="0" y="407073"/>
                  </a:lnTo>
                  <a:lnTo>
                    <a:pt x="1801" y="416257"/>
                  </a:lnTo>
                  <a:lnTo>
                    <a:pt x="6889" y="424029"/>
                  </a:lnTo>
                  <a:lnTo>
                    <a:pt x="14787" y="428974"/>
                  </a:lnTo>
                  <a:lnTo>
                    <a:pt x="25019" y="429679"/>
                  </a:lnTo>
                  <a:lnTo>
                    <a:pt x="120523" y="429679"/>
                  </a:lnTo>
                  <a:lnTo>
                    <a:pt x="129716" y="427913"/>
                  </a:lnTo>
                  <a:lnTo>
                    <a:pt x="137493" y="423086"/>
                  </a:lnTo>
                  <a:lnTo>
                    <a:pt x="142436" y="415904"/>
                  </a:lnTo>
                  <a:lnTo>
                    <a:pt x="143129" y="407073"/>
                  </a:lnTo>
                  <a:lnTo>
                    <a:pt x="143129" y="381939"/>
                  </a:lnTo>
                  <a:lnTo>
                    <a:pt x="47625" y="381939"/>
                  </a:lnTo>
                  <a:lnTo>
                    <a:pt x="47625" y="47752"/>
                  </a:lnTo>
                  <a:lnTo>
                    <a:pt x="143129" y="47752"/>
                  </a:lnTo>
                  <a:lnTo>
                    <a:pt x="143129" y="22618"/>
                  </a:lnTo>
                  <a:lnTo>
                    <a:pt x="141364" y="13433"/>
                  </a:lnTo>
                  <a:lnTo>
                    <a:pt x="136540" y="5661"/>
                  </a:lnTo>
                  <a:lnTo>
                    <a:pt x="129359" y="712"/>
                  </a:lnTo>
                  <a:lnTo>
                    <a:pt x="120523" y="0"/>
                  </a:lnTo>
                  <a:close/>
                </a:path>
                <a:path w="143509" h="429894">
                  <a:moveTo>
                    <a:pt x="143129" y="47752"/>
                  </a:moveTo>
                  <a:lnTo>
                    <a:pt x="95377" y="47752"/>
                  </a:lnTo>
                  <a:lnTo>
                    <a:pt x="95377" y="381939"/>
                  </a:lnTo>
                  <a:lnTo>
                    <a:pt x="143129" y="381939"/>
                  </a:lnTo>
                  <a:lnTo>
                    <a:pt x="143129" y="47752"/>
                  </a:lnTo>
                  <a:close/>
                </a:path>
              </a:pathLst>
            </a:custGeom>
            <a:solidFill>
              <a:srgbClr val="FFFFFF"/>
            </a:solidFill>
          </p:spPr>
          <p:txBody>
            <a:bodyPr wrap="square" lIns="0" tIns="0" rIns="0" bIns="0" rtlCol="0"/>
            <a:lstStyle/>
            <a:p>
              <a:endParaRPr/>
            </a:p>
          </p:txBody>
        </p:sp>
        <p:pic>
          <p:nvPicPr>
            <p:cNvPr id="9" name="object 9"/>
            <p:cNvPicPr/>
            <p:nvPr/>
          </p:nvPicPr>
          <p:blipFill>
            <a:blip r:embed="rId2" cstate="print"/>
            <a:stretch>
              <a:fillRect/>
            </a:stretch>
          </p:blipFill>
          <p:spPr>
            <a:xfrm>
              <a:off x="13703173" y="1660499"/>
              <a:ext cx="143129" cy="143217"/>
            </a:xfrm>
            <a:prstGeom prst="rect">
              <a:avLst/>
            </a:prstGeom>
          </p:spPr>
        </p:pic>
        <p:sp>
          <p:nvSpPr>
            <p:cNvPr id="10" name="object 10"/>
            <p:cNvSpPr/>
            <p:nvPr/>
          </p:nvSpPr>
          <p:spPr>
            <a:xfrm>
              <a:off x="13582524" y="1562493"/>
              <a:ext cx="819150" cy="819150"/>
            </a:xfrm>
            <a:custGeom>
              <a:avLst/>
              <a:gdLst/>
              <a:ahLst/>
              <a:cxnLst/>
              <a:rect l="l" t="t" r="r" b="b"/>
              <a:pathLst>
                <a:path w="819150" h="819150">
                  <a:moveTo>
                    <a:pt x="695960" y="439737"/>
                  </a:moveTo>
                  <a:lnTo>
                    <a:pt x="690118" y="397548"/>
                  </a:lnTo>
                  <a:lnTo>
                    <a:pt x="673303" y="359702"/>
                  </a:lnTo>
                  <a:lnTo>
                    <a:pt x="653884" y="336715"/>
                  </a:lnTo>
                  <a:lnTo>
                    <a:pt x="648208" y="330009"/>
                  </a:lnTo>
                  <a:lnTo>
                    <a:pt x="648208" y="439737"/>
                  </a:lnTo>
                  <a:lnTo>
                    <a:pt x="648208" y="673417"/>
                  </a:lnTo>
                  <a:lnTo>
                    <a:pt x="600456" y="673417"/>
                  </a:lnTo>
                  <a:lnTo>
                    <a:pt x="600456" y="482447"/>
                  </a:lnTo>
                  <a:lnTo>
                    <a:pt x="592963" y="445274"/>
                  </a:lnTo>
                  <a:lnTo>
                    <a:pt x="585851" y="434708"/>
                  </a:lnTo>
                  <a:lnTo>
                    <a:pt x="572528" y="414921"/>
                  </a:lnTo>
                  <a:lnTo>
                    <a:pt x="542213" y="394474"/>
                  </a:lnTo>
                  <a:lnTo>
                    <a:pt x="505079" y="386969"/>
                  </a:lnTo>
                  <a:lnTo>
                    <a:pt x="467868" y="394474"/>
                  </a:lnTo>
                  <a:lnTo>
                    <a:pt x="437515" y="414921"/>
                  </a:lnTo>
                  <a:lnTo>
                    <a:pt x="417068" y="445274"/>
                  </a:lnTo>
                  <a:lnTo>
                    <a:pt x="409575" y="482447"/>
                  </a:lnTo>
                  <a:lnTo>
                    <a:pt x="409575" y="673417"/>
                  </a:lnTo>
                  <a:lnTo>
                    <a:pt x="359283" y="673417"/>
                  </a:lnTo>
                  <a:lnTo>
                    <a:pt x="359283" y="339229"/>
                  </a:lnTo>
                  <a:lnTo>
                    <a:pt x="409575" y="339229"/>
                  </a:lnTo>
                  <a:lnTo>
                    <a:pt x="409575" y="361835"/>
                  </a:lnTo>
                  <a:lnTo>
                    <a:pt x="410502" y="368909"/>
                  </a:lnTo>
                  <a:lnTo>
                    <a:pt x="413321" y="375031"/>
                  </a:lnTo>
                  <a:lnTo>
                    <a:pt x="418033" y="380225"/>
                  </a:lnTo>
                  <a:lnTo>
                    <a:pt x="424688" y="384454"/>
                  </a:lnTo>
                  <a:lnTo>
                    <a:pt x="427101" y="384454"/>
                  </a:lnTo>
                  <a:lnTo>
                    <a:pt x="429641" y="386969"/>
                  </a:lnTo>
                  <a:lnTo>
                    <a:pt x="437134" y="386969"/>
                  </a:lnTo>
                  <a:lnTo>
                    <a:pt x="444754" y="384454"/>
                  </a:lnTo>
                  <a:lnTo>
                    <a:pt x="449707" y="379425"/>
                  </a:lnTo>
                  <a:lnTo>
                    <a:pt x="459740" y="366864"/>
                  </a:lnTo>
                  <a:lnTo>
                    <a:pt x="476580" y="353682"/>
                  </a:lnTo>
                  <a:lnTo>
                    <a:pt x="496227" y="344258"/>
                  </a:lnTo>
                  <a:lnTo>
                    <a:pt x="515353" y="339229"/>
                  </a:lnTo>
                  <a:lnTo>
                    <a:pt x="517753" y="338607"/>
                  </a:lnTo>
                  <a:lnTo>
                    <a:pt x="540258" y="336715"/>
                  </a:lnTo>
                  <a:lnTo>
                    <a:pt x="552831" y="336715"/>
                  </a:lnTo>
                  <a:lnTo>
                    <a:pt x="597357" y="352818"/>
                  </a:lnTo>
                  <a:lnTo>
                    <a:pt x="642239" y="406361"/>
                  </a:lnTo>
                  <a:lnTo>
                    <a:pt x="648208" y="439737"/>
                  </a:lnTo>
                  <a:lnTo>
                    <a:pt x="648208" y="330009"/>
                  </a:lnTo>
                  <a:lnTo>
                    <a:pt x="611085" y="304736"/>
                  </a:lnTo>
                  <a:lnTo>
                    <a:pt x="567817" y="291477"/>
                  </a:lnTo>
                  <a:lnTo>
                    <a:pt x="540258" y="288975"/>
                  </a:lnTo>
                  <a:lnTo>
                    <a:pt x="517715" y="290398"/>
                  </a:lnTo>
                  <a:lnTo>
                    <a:pt x="495935" y="294627"/>
                  </a:lnTo>
                  <a:lnTo>
                    <a:pt x="475564" y="301701"/>
                  </a:lnTo>
                  <a:lnTo>
                    <a:pt x="457327" y="311581"/>
                  </a:lnTo>
                  <a:lnTo>
                    <a:pt x="454088" y="303149"/>
                  </a:lnTo>
                  <a:lnTo>
                    <a:pt x="448513" y="296824"/>
                  </a:lnTo>
                  <a:lnTo>
                    <a:pt x="441045" y="292862"/>
                  </a:lnTo>
                  <a:lnTo>
                    <a:pt x="432181" y="291477"/>
                  </a:lnTo>
                  <a:lnTo>
                    <a:pt x="336677" y="291477"/>
                  </a:lnTo>
                  <a:lnTo>
                    <a:pt x="327431" y="293255"/>
                  </a:lnTo>
                  <a:lnTo>
                    <a:pt x="319379" y="298081"/>
                  </a:lnTo>
                  <a:lnTo>
                    <a:pt x="313690" y="305269"/>
                  </a:lnTo>
                  <a:lnTo>
                    <a:pt x="311531" y="314096"/>
                  </a:lnTo>
                  <a:lnTo>
                    <a:pt x="311531" y="698550"/>
                  </a:lnTo>
                  <a:lnTo>
                    <a:pt x="313334" y="707745"/>
                  </a:lnTo>
                  <a:lnTo>
                    <a:pt x="318427" y="715518"/>
                  </a:lnTo>
                  <a:lnTo>
                    <a:pt x="326364" y="720458"/>
                  </a:lnTo>
                  <a:lnTo>
                    <a:pt x="336677" y="721156"/>
                  </a:lnTo>
                  <a:lnTo>
                    <a:pt x="432181" y="721156"/>
                  </a:lnTo>
                  <a:lnTo>
                    <a:pt x="441413" y="719391"/>
                  </a:lnTo>
                  <a:lnTo>
                    <a:pt x="449465" y="714565"/>
                  </a:lnTo>
                  <a:lnTo>
                    <a:pt x="455155" y="707390"/>
                  </a:lnTo>
                  <a:lnTo>
                    <a:pt x="457327" y="698550"/>
                  </a:lnTo>
                  <a:lnTo>
                    <a:pt x="457327" y="673417"/>
                  </a:lnTo>
                  <a:lnTo>
                    <a:pt x="457327" y="482447"/>
                  </a:lnTo>
                  <a:lnTo>
                    <a:pt x="461251" y="463334"/>
                  </a:lnTo>
                  <a:lnTo>
                    <a:pt x="471766" y="448221"/>
                  </a:lnTo>
                  <a:lnTo>
                    <a:pt x="487006" y="438289"/>
                  </a:lnTo>
                  <a:lnTo>
                    <a:pt x="505079" y="434708"/>
                  </a:lnTo>
                  <a:lnTo>
                    <a:pt x="524154" y="438645"/>
                  </a:lnTo>
                  <a:lnTo>
                    <a:pt x="539280" y="449160"/>
                  </a:lnTo>
                  <a:lnTo>
                    <a:pt x="549236" y="464400"/>
                  </a:lnTo>
                  <a:lnTo>
                    <a:pt x="552831" y="482447"/>
                  </a:lnTo>
                  <a:lnTo>
                    <a:pt x="552831" y="698550"/>
                  </a:lnTo>
                  <a:lnTo>
                    <a:pt x="554583" y="707745"/>
                  </a:lnTo>
                  <a:lnTo>
                    <a:pt x="559409" y="715518"/>
                  </a:lnTo>
                  <a:lnTo>
                    <a:pt x="566597" y="720458"/>
                  </a:lnTo>
                  <a:lnTo>
                    <a:pt x="575437" y="721156"/>
                  </a:lnTo>
                  <a:lnTo>
                    <a:pt x="673354" y="721156"/>
                  </a:lnTo>
                  <a:lnTo>
                    <a:pt x="682536" y="719391"/>
                  </a:lnTo>
                  <a:lnTo>
                    <a:pt x="690321" y="714565"/>
                  </a:lnTo>
                  <a:lnTo>
                    <a:pt x="695261" y="707390"/>
                  </a:lnTo>
                  <a:lnTo>
                    <a:pt x="695960" y="698550"/>
                  </a:lnTo>
                  <a:lnTo>
                    <a:pt x="695960" y="673417"/>
                  </a:lnTo>
                  <a:lnTo>
                    <a:pt x="695960" y="439737"/>
                  </a:lnTo>
                  <a:close/>
                </a:path>
                <a:path w="819150" h="819150">
                  <a:moveTo>
                    <a:pt x="819150" y="123126"/>
                  </a:moveTo>
                  <a:lnTo>
                    <a:pt x="809447" y="76695"/>
                  </a:lnTo>
                  <a:lnTo>
                    <a:pt x="789686" y="47752"/>
                  </a:lnTo>
                  <a:lnTo>
                    <a:pt x="783031" y="38023"/>
                  </a:lnTo>
                  <a:lnTo>
                    <a:pt x="768858" y="28295"/>
                  </a:lnTo>
                  <a:lnTo>
                    <a:pt x="768858" y="123126"/>
                  </a:lnTo>
                  <a:lnTo>
                    <a:pt x="768858" y="698550"/>
                  </a:lnTo>
                  <a:lnTo>
                    <a:pt x="763117" y="726897"/>
                  </a:lnTo>
                  <a:lnTo>
                    <a:pt x="747496" y="750062"/>
                  </a:lnTo>
                  <a:lnTo>
                    <a:pt x="724331" y="765683"/>
                  </a:lnTo>
                  <a:lnTo>
                    <a:pt x="695960" y="771410"/>
                  </a:lnTo>
                  <a:lnTo>
                    <a:pt x="120650" y="771410"/>
                  </a:lnTo>
                  <a:lnTo>
                    <a:pt x="92265" y="765683"/>
                  </a:lnTo>
                  <a:lnTo>
                    <a:pt x="69100" y="750062"/>
                  </a:lnTo>
                  <a:lnTo>
                    <a:pt x="53479" y="726897"/>
                  </a:lnTo>
                  <a:lnTo>
                    <a:pt x="47752" y="698550"/>
                  </a:lnTo>
                  <a:lnTo>
                    <a:pt x="47752" y="123126"/>
                  </a:lnTo>
                  <a:lnTo>
                    <a:pt x="53479" y="94754"/>
                  </a:lnTo>
                  <a:lnTo>
                    <a:pt x="69100" y="71310"/>
                  </a:lnTo>
                  <a:lnTo>
                    <a:pt x="92265" y="54940"/>
                  </a:lnTo>
                  <a:lnTo>
                    <a:pt x="120650" y="47752"/>
                  </a:lnTo>
                  <a:lnTo>
                    <a:pt x="695960" y="47752"/>
                  </a:lnTo>
                  <a:lnTo>
                    <a:pt x="724331" y="53530"/>
                  </a:lnTo>
                  <a:lnTo>
                    <a:pt x="747496" y="69430"/>
                  </a:lnTo>
                  <a:lnTo>
                    <a:pt x="763117" y="93332"/>
                  </a:lnTo>
                  <a:lnTo>
                    <a:pt x="768858" y="123126"/>
                  </a:lnTo>
                  <a:lnTo>
                    <a:pt x="768858" y="28295"/>
                  </a:lnTo>
                  <a:lnTo>
                    <a:pt x="743864" y="11125"/>
                  </a:lnTo>
                  <a:lnTo>
                    <a:pt x="695960" y="0"/>
                  </a:lnTo>
                  <a:lnTo>
                    <a:pt x="120650" y="0"/>
                  </a:lnTo>
                  <a:lnTo>
                    <a:pt x="74193" y="9702"/>
                  </a:lnTo>
                  <a:lnTo>
                    <a:pt x="35788" y="36131"/>
                  </a:lnTo>
                  <a:lnTo>
                    <a:pt x="9652" y="75272"/>
                  </a:lnTo>
                  <a:lnTo>
                    <a:pt x="0" y="123126"/>
                  </a:lnTo>
                  <a:lnTo>
                    <a:pt x="0" y="698550"/>
                  </a:lnTo>
                  <a:lnTo>
                    <a:pt x="9652" y="744956"/>
                  </a:lnTo>
                  <a:lnTo>
                    <a:pt x="35788" y="783348"/>
                  </a:lnTo>
                  <a:lnTo>
                    <a:pt x="74193" y="809498"/>
                  </a:lnTo>
                  <a:lnTo>
                    <a:pt x="120650" y="819150"/>
                  </a:lnTo>
                  <a:lnTo>
                    <a:pt x="695960" y="819150"/>
                  </a:lnTo>
                  <a:lnTo>
                    <a:pt x="742442" y="809498"/>
                  </a:lnTo>
                  <a:lnTo>
                    <a:pt x="781126" y="783348"/>
                  </a:lnTo>
                  <a:lnTo>
                    <a:pt x="789482" y="771410"/>
                  </a:lnTo>
                  <a:lnTo>
                    <a:pt x="808024" y="744956"/>
                  </a:lnTo>
                  <a:lnTo>
                    <a:pt x="819150" y="698550"/>
                  </a:lnTo>
                  <a:lnTo>
                    <a:pt x="819150" y="123126"/>
                  </a:lnTo>
                  <a:close/>
                </a:path>
              </a:pathLst>
            </a:custGeom>
            <a:solidFill>
              <a:srgbClr val="FFFFFF"/>
            </a:solidFill>
          </p:spPr>
          <p:txBody>
            <a:bodyPr wrap="square" lIns="0" tIns="0" rIns="0" bIns="0" rtlCol="0"/>
            <a:lstStyle/>
            <a:p>
              <a:endParaRPr/>
            </a:p>
          </p:txBody>
        </p:sp>
        <p:sp>
          <p:nvSpPr>
            <p:cNvPr id="11" name="object 11"/>
            <p:cNvSpPr/>
            <p:nvPr/>
          </p:nvSpPr>
          <p:spPr>
            <a:xfrm>
              <a:off x="11124997" y="1084999"/>
              <a:ext cx="1771650" cy="1771650"/>
            </a:xfrm>
            <a:custGeom>
              <a:avLst/>
              <a:gdLst/>
              <a:ahLst/>
              <a:cxnLst/>
              <a:rect l="l" t="t" r="r" b="b"/>
              <a:pathLst>
                <a:path w="1771650" h="1771650">
                  <a:moveTo>
                    <a:pt x="887082" y="0"/>
                  </a:moveTo>
                  <a:lnTo>
                    <a:pt x="0" y="884580"/>
                  </a:lnTo>
                  <a:lnTo>
                    <a:pt x="887082" y="1771650"/>
                  </a:lnTo>
                  <a:lnTo>
                    <a:pt x="1771599" y="884580"/>
                  </a:lnTo>
                  <a:lnTo>
                    <a:pt x="887082" y="0"/>
                  </a:lnTo>
                  <a:close/>
                </a:path>
              </a:pathLst>
            </a:custGeom>
            <a:solidFill>
              <a:srgbClr val="484C68"/>
            </a:solidFill>
          </p:spPr>
          <p:txBody>
            <a:bodyPr wrap="square" lIns="0" tIns="0" rIns="0" bIns="0" rtlCol="0"/>
            <a:lstStyle/>
            <a:p>
              <a:endParaRPr/>
            </a:p>
          </p:txBody>
        </p:sp>
        <p:sp>
          <p:nvSpPr>
            <p:cNvPr id="12" name="object 12"/>
            <p:cNvSpPr/>
            <p:nvPr/>
          </p:nvSpPr>
          <p:spPr>
            <a:xfrm>
              <a:off x="11605006" y="1562493"/>
              <a:ext cx="819150" cy="819150"/>
            </a:xfrm>
            <a:custGeom>
              <a:avLst/>
              <a:gdLst/>
              <a:ahLst/>
              <a:cxnLst/>
              <a:rect l="l" t="t" r="r" b="b"/>
              <a:pathLst>
                <a:path w="819150" h="819150">
                  <a:moveTo>
                    <a:pt x="577926" y="409536"/>
                  </a:moveTo>
                  <a:lnTo>
                    <a:pt x="571906" y="364794"/>
                  </a:lnTo>
                  <a:lnTo>
                    <a:pt x="554926" y="324586"/>
                  </a:lnTo>
                  <a:lnTo>
                    <a:pt x="530186" y="292557"/>
                  </a:lnTo>
                  <a:lnTo>
                    <a:pt x="530186" y="409536"/>
                  </a:lnTo>
                  <a:lnTo>
                    <a:pt x="520877" y="455942"/>
                  </a:lnTo>
                  <a:lnTo>
                    <a:pt x="495312" y="494334"/>
                  </a:lnTo>
                  <a:lnTo>
                    <a:pt x="457034" y="520484"/>
                  </a:lnTo>
                  <a:lnTo>
                    <a:pt x="409575" y="530136"/>
                  </a:lnTo>
                  <a:lnTo>
                    <a:pt x="363156" y="520839"/>
                  </a:lnTo>
                  <a:lnTo>
                    <a:pt x="324764" y="495287"/>
                  </a:lnTo>
                  <a:lnTo>
                    <a:pt x="298615" y="457009"/>
                  </a:lnTo>
                  <a:lnTo>
                    <a:pt x="288963" y="409536"/>
                  </a:lnTo>
                  <a:lnTo>
                    <a:pt x="298259" y="363181"/>
                  </a:lnTo>
                  <a:lnTo>
                    <a:pt x="323824" y="325069"/>
                  </a:lnTo>
                  <a:lnTo>
                    <a:pt x="362102" y="299669"/>
                  </a:lnTo>
                  <a:lnTo>
                    <a:pt x="409575" y="291452"/>
                  </a:lnTo>
                  <a:lnTo>
                    <a:pt x="455980" y="300723"/>
                  </a:lnTo>
                  <a:lnTo>
                    <a:pt x="494372" y="326009"/>
                  </a:lnTo>
                  <a:lnTo>
                    <a:pt x="520522" y="363537"/>
                  </a:lnTo>
                  <a:lnTo>
                    <a:pt x="530186" y="409536"/>
                  </a:lnTo>
                  <a:lnTo>
                    <a:pt x="530186" y="292557"/>
                  </a:lnTo>
                  <a:lnTo>
                    <a:pt x="494538" y="264185"/>
                  </a:lnTo>
                  <a:lnTo>
                    <a:pt x="454317" y="247218"/>
                  </a:lnTo>
                  <a:lnTo>
                    <a:pt x="409575" y="241198"/>
                  </a:lnTo>
                  <a:lnTo>
                    <a:pt x="364820" y="247218"/>
                  </a:lnTo>
                  <a:lnTo>
                    <a:pt x="324599" y="264185"/>
                  </a:lnTo>
                  <a:lnTo>
                    <a:pt x="290525" y="290512"/>
                  </a:lnTo>
                  <a:lnTo>
                    <a:pt x="264198" y="324586"/>
                  </a:lnTo>
                  <a:lnTo>
                    <a:pt x="247218" y="364794"/>
                  </a:lnTo>
                  <a:lnTo>
                    <a:pt x="241211" y="409536"/>
                  </a:lnTo>
                  <a:lnTo>
                    <a:pt x="247218" y="454291"/>
                  </a:lnTo>
                  <a:lnTo>
                    <a:pt x="264198" y="494499"/>
                  </a:lnTo>
                  <a:lnTo>
                    <a:pt x="290525" y="528574"/>
                  </a:lnTo>
                  <a:lnTo>
                    <a:pt x="324599" y="554901"/>
                  </a:lnTo>
                  <a:lnTo>
                    <a:pt x="364820" y="571868"/>
                  </a:lnTo>
                  <a:lnTo>
                    <a:pt x="409575" y="577875"/>
                  </a:lnTo>
                  <a:lnTo>
                    <a:pt x="454317" y="571868"/>
                  </a:lnTo>
                  <a:lnTo>
                    <a:pt x="494538" y="554901"/>
                  </a:lnTo>
                  <a:lnTo>
                    <a:pt x="526580" y="530136"/>
                  </a:lnTo>
                  <a:lnTo>
                    <a:pt x="528612" y="528574"/>
                  </a:lnTo>
                  <a:lnTo>
                    <a:pt x="554926" y="494499"/>
                  </a:lnTo>
                  <a:lnTo>
                    <a:pt x="571906" y="454291"/>
                  </a:lnTo>
                  <a:lnTo>
                    <a:pt x="577926" y="409536"/>
                  </a:lnTo>
                  <a:close/>
                </a:path>
                <a:path w="819150" h="819150">
                  <a:moveTo>
                    <a:pt x="723658" y="218592"/>
                  </a:moveTo>
                  <a:lnTo>
                    <a:pt x="713955" y="172199"/>
                  </a:lnTo>
                  <a:lnTo>
                    <a:pt x="695756" y="145732"/>
                  </a:lnTo>
                  <a:lnTo>
                    <a:pt x="687539" y="133794"/>
                  </a:lnTo>
                  <a:lnTo>
                    <a:pt x="673404" y="124371"/>
                  </a:lnTo>
                  <a:lnTo>
                    <a:pt x="673404" y="218592"/>
                  </a:lnTo>
                  <a:lnTo>
                    <a:pt x="673404" y="602996"/>
                  </a:lnTo>
                  <a:lnTo>
                    <a:pt x="667664" y="631355"/>
                  </a:lnTo>
                  <a:lnTo>
                    <a:pt x="652043" y="654519"/>
                  </a:lnTo>
                  <a:lnTo>
                    <a:pt x="628878" y="670140"/>
                  </a:lnTo>
                  <a:lnTo>
                    <a:pt x="600532" y="675868"/>
                  </a:lnTo>
                  <a:lnTo>
                    <a:pt x="216090" y="675868"/>
                  </a:lnTo>
                  <a:lnTo>
                    <a:pt x="187731" y="670140"/>
                  </a:lnTo>
                  <a:lnTo>
                    <a:pt x="164566" y="654519"/>
                  </a:lnTo>
                  <a:lnTo>
                    <a:pt x="148945" y="631355"/>
                  </a:lnTo>
                  <a:lnTo>
                    <a:pt x="143217" y="602996"/>
                  </a:lnTo>
                  <a:lnTo>
                    <a:pt x="143217" y="218592"/>
                  </a:lnTo>
                  <a:lnTo>
                    <a:pt x="148945" y="190258"/>
                  </a:lnTo>
                  <a:lnTo>
                    <a:pt x="164566" y="167093"/>
                  </a:lnTo>
                  <a:lnTo>
                    <a:pt x="187731" y="151472"/>
                  </a:lnTo>
                  <a:lnTo>
                    <a:pt x="216090" y="145732"/>
                  </a:lnTo>
                  <a:lnTo>
                    <a:pt x="600532" y="145732"/>
                  </a:lnTo>
                  <a:lnTo>
                    <a:pt x="628878" y="151472"/>
                  </a:lnTo>
                  <a:lnTo>
                    <a:pt x="652043" y="167093"/>
                  </a:lnTo>
                  <a:lnTo>
                    <a:pt x="667664" y="190258"/>
                  </a:lnTo>
                  <a:lnTo>
                    <a:pt x="673404" y="218592"/>
                  </a:lnTo>
                  <a:lnTo>
                    <a:pt x="673404" y="124371"/>
                  </a:lnTo>
                  <a:lnTo>
                    <a:pt x="648385" y="107657"/>
                  </a:lnTo>
                  <a:lnTo>
                    <a:pt x="600532" y="97993"/>
                  </a:lnTo>
                  <a:lnTo>
                    <a:pt x="216090" y="97993"/>
                  </a:lnTo>
                  <a:lnTo>
                    <a:pt x="169672" y="107657"/>
                  </a:lnTo>
                  <a:lnTo>
                    <a:pt x="131279" y="133794"/>
                  </a:lnTo>
                  <a:lnTo>
                    <a:pt x="105130" y="172199"/>
                  </a:lnTo>
                  <a:lnTo>
                    <a:pt x="95478" y="218592"/>
                  </a:lnTo>
                  <a:lnTo>
                    <a:pt x="95478" y="602996"/>
                  </a:lnTo>
                  <a:lnTo>
                    <a:pt x="105130" y="649401"/>
                  </a:lnTo>
                  <a:lnTo>
                    <a:pt x="131279" y="687793"/>
                  </a:lnTo>
                  <a:lnTo>
                    <a:pt x="169672" y="713943"/>
                  </a:lnTo>
                  <a:lnTo>
                    <a:pt x="216090" y="723595"/>
                  </a:lnTo>
                  <a:lnTo>
                    <a:pt x="600532" y="723595"/>
                  </a:lnTo>
                  <a:lnTo>
                    <a:pt x="646976" y="713943"/>
                  </a:lnTo>
                  <a:lnTo>
                    <a:pt x="685647" y="687793"/>
                  </a:lnTo>
                  <a:lnTo>
                    <a:pt x="712546" y="649401"/>
                  </a:lnTo>
                  <a:lnTo>
                    <a:pt x="723658" y="602996"/>
                  </a:lnTo>
                  <a:lnTo>
                    <a:pt x="723658" y="218592"/>
                  </a:lnTo>
                  <a:close/>
                </a:path>
                <a:path w="819150" h="819150">
                  <a:moveTo>
                    <a:pt x="819150" y="120611"/>
                  </a:moveTo>
                  <a:lnTo>
                    <a:pt x="809840" y="74206"/>
                  </a:lnTo>
                  <a:lnTo>
                    <a:pt x="792226" y="47739"/>
                  </a:lnTo>
                  <a:lnTo>
                    <a:pt x="784275" y="35814"/>
                  </a:lnTo>
                  <a:lnTo>
                    <a:pt x="771398" y="27025"/>
                  </a:lnTo>
                  <a:lnTo>
                    <a:pt x="771398" y="120611"/>
                  </a:lnTo>
                  <a:lnTo>
                    <a:pt x="771398" y="700989"/>
                  </a:lnTo>
                  <a:lnTo>
                    <a:pt x="765657" y="729297"/>
                  </a:lnTo>
                  <a:lnTo>
                    <a:pt x="750036" y="752182"/>
                  </a:lnTo>
                  <a:lnTo>
                    <a:pt x="726871" y="767067"/>
                  </a:lnTo>
                  <a:lnTo>
                    <a:pt x="698538" y="771334"/>
                  </a:lnTo>
                  <a:lnTo>
                    <a:pt x="120611" y="771334"/>
                  </a:lnTo>
                  <a:lnTo>
                    <a:pt x="92252" y="765644"/>
                  </a:lnTo>
                  <a:lnTo>
                    <a:pt x="69088" y="750303"/>
                  </a:lnTo>
                  <a:lnTo>
                    <a:pt x="53467" y="727887"/>
                  </a:lnTo>
                  <a:lnTo>
                    <a:pt x="47739" y="700989"/>
                  </a:lnTo>
                  <a:lnTo>
                    <a:pt x="47739" y="120611"/>
                  </a:lnTo>
                  <a:lnTo>
                    <a:pt x="53467" y="92265"/>
                  </a:lnTo>
                  <a:lnTo>
                    <a:pt x="69088" y="69100"/>
                  </a:lnTo>
                  <a:lnTo>
                    <a:pt x="92252" y="53479"/>
                  </a:lnTo>
                  <a:lnTo>
                    <a:pt x="120611" y="47739"/>
                  </a:lnTo>
                  <a:lnTo>
                    <a:pt x="698538" y="47739"/>
                  </a:lnTo>
                  <a:lnTo>
                    <a:pt x="726871" y="53479"/>
                  </a:lnTo>
                  <a:lnTo>
                    <a:pt x="750036" y="69100"/>
                  </a:lnTo>
                  <a:lnTo>
                    <a:pt x="765657" y="92265"/>
                  </a:lnTo>
                  <a:lnTo>
                    <a:pt x="771398" y="120611"/>
                  </a:lnTo>
                  <a:lnTo>
                    <a:pt x="771398" y="27025"/>
                  </a:lnTo>
                  <a:lnTo>
                    <a:pt x="745998" y="9664"/>
                  </a:lnTo>
                  <a:lnTo>
                    <a:pt x="698538" y="0"/>
                  </a:lnTo>
                  <a:lnTo>
                    <a:pt x="120611" y="0"/>
                  </a:lnTo>
                  <a:lnTo>
                    <a:pt x="74193" y="9309"/>
                  </a:lnTo>
                  <a:lnTo>
                    <a:pt x="35801" y="34874"/>
                  </a:lnTo>
                  <a:lnTo>
                    <a:pt x="9652" y="73152"/>
                  </a:lnTo>
                  <a:lnTo>
                    <a:pt x="0" y="120611"/>
                  </a:lnTo>
                  <a:lnTo>
                    <a:pt x="0" y="700989"/>
                  </a:lnTo>
                  <a:lnTo>
                    <a:pt x="9296" y="747356"/>
                  </a:lnTo>
                  <a:lnTo>
                    <a:pt x="34848" y="785482"/>
                  </a:lnTo>
                  <a:lnTo>
                    <a:pt x="73139" y="810882"/>
                  </a:lnTo>
                  <a:lnTo>
                    <a:pt x="120611" y="819073"/>
                  </a:lnTo>
                  <a:lnTo>
                    <a:pt x="698538" y="819073"/>
                  </a:lnTo>
                  <a:lnTo>
                    <a:pt x="744943" y="809815"/>
                  </a:lnTo>
                  <a:lnTo>
                    <a:pt x="783336" y="784529"/>
                  </a:lnTo>
                  <a:lnTo>
                    <a:pt x="809485" y="747001"/>
                  </a:lnTo>
                  <a:lnTo>
                    <a:pt x="819150" y="700989"/>
                  </a:lnTo>
                  <a:lnTo>
                    <a:pt x="819150" y="120611"/>
                  </a:lnTo>
                  <a:close/>
                </a:path>
              </a:pathLst>
            </a:custGeom>
            <a:solidFill>
              <a:srgbClr val="FFFFFF"/>
            </a:solidFill>
          </p:spPr>
          <p:txBody>
            <a:bodyPr wrap="square" lIns="0" tIns="0" rIns="0" bIns="0" rtlCol="0"/>
            <a:lstStyle/>
            <a:p>
              <a:endParaRPr/>
            </a:p>
          </p:txBody>
        </p:sp>
        <p:pic>
          <p:nvPicPr>
            <p:cNvPr id="13" name="object 13"/>
            <p:cNvPicPr/>
            <p:nvPr/>
          </p:nvPicPr>
          <p:blipFill>
            <a:blip r:embed="rId3" cstate="print"/>
            <a:stretch>
              <a:fillRect/>
            </a:stretch>
          </p:blipFill>
          <p:spPr>
            <a:xfrm>
              <a:off x="12135193" y="1755965"/>
              <a:ext cx="95478" cy="97980"/>
            </a:xfrm>
            <a:prstGeom prst="rect">
              <a:avLst/>
            </a:prstGeom>
          </p:spPr>
        </p:pic>
        <p:sp>
          <p:nvSpPr>
            <p:cNvPr id="14" name="object 14"/>
            <p:cNvSpPr/>
            <p:nvPr/>
          </p:nvSpPr>
          <p:spPr>
            <a:xfrm>
              <a:off x="15647162" y="1635023"/>
              <a:ext cx="657225" cy="671830"/>
            </a:xfrm>
            <a:custGeom>
              <a:avLst/>
              <a:gdLst/>
              <a:ahLst/>
              <a:cxnLst/>
              <a:rect l="l" t="t" r="r" b="b"/>
              <a:pathLst>
                <a:path w="657225" h="671830">
                  <a:moveTo>
                    <a:pt x="195707" y="0"/>
                  </a:moveTo>
                  <a:lnTo>
                    <a:pt x="0" y="0"/>
                  </a:lnTo>
                  <a:lnTo>
                    <a:pt x="256667" y="373341"/>
                  </a:lnTo>
                  <a:lnTo>
                    <a:pt x="0" y="671512"/>
                  </a:lnTo>
                  <a:lnTo>
                    <a:pt x="58039" y="671512"/>
                  </a:lnTo>
                  <a:lnTo>
                    <a:pt x="282321" y="410794"/>
                  </a:lnTo>
                  <a:lnTo>
                    <a:pt x="335661" y="410794"/>
                  </a:lnTo>
                  <a:lnTo>
                    <a:pt x="78867" y="43637"/>
                  </a:lnTo>
                  <a:lnTo>
                    <a:pt x="225696" y="43637"/>
                  </a:lnTo>
                  <a:lnTo>
                    <a:pt x="195707" y="0"/>
                  </a:lnTo>
                  <a:close/>
                </a:path>
                <a:path w="657225" h="671830">
                  <a:moveTo>
                    <a:pt x="335661" y="410794"/>
                  </a:moveTo>
                  <a:lnTo>
                    <a:pt x="282321" y="410794"/>
                  </a:lnTo>
                  <a:lnTo>
                    <a:pt x="461518" y="671512"/>
                  </a:lnTo>
                  <a:lnTo>
                    <a:pt x="657225" y="671512"/>
                  </a:lnTo>
                  <a:lnTo>
                    <a:pt x="628598" y="629856"/>
                  </a:lnTo>
                  <a:lnTo>
                    <a:pt x="488823" y="629856"/>
                  </a:lnTo>
                  <a:lnTo>
                    <a:pt x="335661" y="410794"/>
                  </a:lnTo>
                  <a:close/>
                </a:path>
                <a:path w="657225" h="671830">
                  <a:moveTo>
                    <a:pt x="225696" y="43637"/>
                  </a:moveTo>
                  <a:lnTo>
                    <a:pt x="168021" y="43637"/>
                  </a:lnTo>
                  <a:lnTo>
                    <a:pt x="400847" y="376643"/>
                  </a:lnTo>
                  <a:lnTo>
                    <a:pt x="577850" y="629856"/>
                  </a:lnTo>
                  <a:lnTo>
                    <a:pt x="628598" y="629856"/>
                  </a:lnTo>
                  <a:lnTo>
                    <a:pt x="391160" y="284340"/>
                  </a:lnTo>
                  <a:lnTo>
                    <a:pt x="423394" y="246888"/>
                  </a:lnTo>
                  <a:lnTo>
                    <a:pt x="365379" y="246888"/>
                  </a:lnTo>
                  <a:lnTo>
                    <a:pt x="225696" y="43637"/>
                  </a:lnTo>
                  <a:close/>
                </a:path>
                <a:path w="657225" h="671830">
                  <a:moveTo>
                    <a:pt x="635889" y="0"/>
                  </a:moveTo>
                  <a:lnTo>
                    <a:pt x="577850" y="0"/>
                  </a:lnTo>
                  <a:lnTo>
                    <a:pt x="365379" y="246888"/>
                  </a:lnTo>
                  <a:lnTo>
                    <a:pt x="423394" y="246888"/>
                  </a:lnTo>
                  <a:lnTo>
                    <a:pt x="635889" y="0"/>
                  </a:lnTo>
                  <a:close/>
                </a:path>
              </a:pathLst>
            </a:custGeom>
            <a:solidFill>
              <a:srgbClr val="FFFFFF"/>
            </a:solidFill>
          </p:spPr>
          <p:txBody>
            <a:bodyPr wrap="square" lIns="0" tIns="0" rIns="0" bIns="0" rtlCol="0"/>
            <a:lstStyle/>
            <a:p>
              <a:endParaRPr/>
            </a:p>
          </p:txBody>
        </p:sp>
      </p:grpSp>
      <p:sp>
        <p:nvSpPr>
          <p:cNvPr id="15" name="object 15"/>
          <p:cNvSpPr txBox="1">
            <a:spLocks noGrp="1"/>
          </p:cNvSpPr>
          <p:nvPr>
            <p:ph type="title"/>
          </p:nvPr>
        </p:nvSpPr>
        <p:spPr>
          <a:xfrm>
            <a:off x="2247855" y="1799120"/>
            <a:ext cx="6071870" cy="2014220"/>
          </a:xfrm>
          <a:prstGeom prst="rect">
            <a:avLst/>
          </a:prstGeom>
        </p:spPr>
        <p:txBody>
          <a:bodyPr vert="horz" wrap="square" lIns="0" tIns="12700" rIns="0" bIns="0" rtlCol="0">
            <a:spAutoFit/>
          </a:bodyPr>
          <a:lstStyle/>
          <a:p>
            <a:pPr marL="12700">
              <a:lnSpc>
                <a:spcPct val="100000"/>
              </a:lnSpc>
              <a:spcBef>
                <a:spcPts val="100"/>
              </a:spcBef>
            </a:pPr>
            <a:r>
              <a:rPr sz="13050" spc="405" dirty="0"/>
              <a:t>Thanks!</a:t>
            </a:r>
            <a:endParaRPr sz="13050"/>
          </a:p>
        </p:txBody>
      </p:sp>
      <p:sp>
        <p:nvSpPr>
          <p:cNvPr id="16" name="object 16"/>
          <p:cNvSpPr txBox="1"/>
          <p:nvPr/>
        </p:nvSpPr>
        <p:spPr>
          <a:xfrm>
            <a:off x="2738834" y="4456239"/>
            <a:ext cx="5725716" cy="2789225"/>
          </a:xfrm>
          <a:prstGeom prst="rect">
            <a:avLst/>
          </a:prstGeom>
        </p:spPr>
        <p:txBody>
          <a:bodyPr vert="horz" wrap="square" lIns="0" tIns="146050" rIns="0" bIns="0" rtlCol="0">
            <a:spAutoFit/>
          </a:bodyPr>
          <a:lstStyle/>
          <a:p>
            <a:pPr marL="12700" marR="5080" algn="ctr">
              <a:lnSpc>
                <a:spcPts val="5250"/>
              </a:lnSpc>
              <a:spcBef>
                <a:spcPts val="1150"/>
              </a:spcBef>
            </a:pPr>
            <a:r>
              <a:rPr sz="5250" spc="520" dirty="0">
                <a:solidFill>
                  <a:srgbClr val="FFFFFF"/>
                </a:solidFill>
                <a:latin typeface="Cambria"/>
                <a:cs typeface="Cambria"/>
              </a:rPr>
              <a:t>Do</a:t>
            </a:r>
            <a:r>
              <a:rPr sz="5250" spc="20" dirty="0">
                <a:solidFill>
                  <a:srgbClr val="FFFFFF"/>
                </a:solidFill>
                <a:latin typeface="Cambria"/>
                <a:cs typeface="Cambria"/>
              </a:rPr>
              <a:t> </a:t>
            </a:r>
            <a:r>
              <a:rPr sz="5250" spc="204" dirty="0">
                <a:solidFill>
                  <a:srgbClr val="FFFFFF"/>
                </a:solidFill>
                <a:latin typeface="Cambria"/>
                <a:cs typeface="Cambria"/>
              </a:rPr>
              <a:t>you</a:t>
            </a:r>
            <a:r>
              <a:rPr sz="5250" spc="160" dirty="0">
                <a:solidFill>
                  <a:srgbClr val="FFFFFF"/>
                </a:solidFill>
                <a:latin typeface="Cambria"/>
                <a:cs typeface="Cambria"/>
              </a:rPr>
              <a:t> </a:t>
            </a:r>
            <a:r>
              <a:rPr sz="5250" spc="135" dirty="0">
                <a:solidFill>
                  <a:srgbClr val="FFFFFF"/>
                </a:solidFill>
                <a:latin typeface="Cambria"/>
                <a:cs typeface="Cambria"/>
              </a:rPr>
              <a:t>have</a:t>
            </a:r>
            <a:r>
              <a:rPr sz="5250" spc="155" dirty="0">
                <a:solidFill>
                  <a:srgbClr val="FFFFFF"/>
                </a:solidFill>
                <a:latin typeface="Cambria"/>
                <a:cs typeface="Cambria"/>
              </a:rPr>
              <a:t> </a:t>
            </a:r>
            <a:r>
              <a:rPr sz="5250" spc="165" dirty="0">
                <a:solidFill>
                  <a:srgbClr val="FFFFFF"/>
                </a:solidFill>
                <a:latin typeface="Cambria"/>
                <a:cs typeface="Cambria"/>
              </a:rPr>
              <a:t>any </a:t>
            </a:r>
            <a:r>
              <a:rPr sz="5250" spc="-1140" dirty="0">
                <a:solidFill>
                  <a:srgbClr val="FFFFFF"/>
                </a:solidFill>
                <a:latin typeface="Cambria"/>
                <a:cs typeface="Cambria"/>
              </a:rPr>
              <a:t> </a:t>
            </a:r>
            <a:r>
              <a:rPr sz="5250" spc="190" dirty="0">
                <a:solidFill>
                  <a:srgbClr val="FFFFFF"/>
                </a:solidFill>
                <a:latin typeface="Cambria"/>
                <a:cs typeface="Cambria"/>
              </a:rPr>
              <a:t>questions?</a:t>
            </a:r>
            <a:endParaRPr sz="5250" dirty="0">
              <a:latin typeface="Cambria"/>
              <a:cs typeface="Cambria"/>
            </a:endParaRPr>
          </a:p>
          <a:p>
            <a:pPr marL="635" algn="ctr">
              <a:lnSpc>
                <a:spcPts val="3365"/>
              </a:lnSpc>
              <a:spcBef>
                <a:spcPts val="3525"/>
              </a:spcBef>
            </a:pPr>
            <a:r>
              <a:rPr lang="en-US" sz="3050" spc="120" dirty="0" smtClean="0">
                <a:solidFill>
                  <a:srgbClr val="FFFFFF"/>
                </a:solidFill>
                <a:latin typeface="Tahoma"/>
                <a:cs typeface="Tahoma"/>
                <a:hlinkClick r:id="rId4"/>
              </a:rPr>
              <a:t>Mohd.farman1010</a:t>
            </a:r>
            <a:r>
              <a:rPr sz="3050" spc="120" dirty="0" smtClean="0">
                <a:solidFill>
                  <a:srgbClr val="FFFFFF"/>
                </a:solidFill>
                <a:latin typeface="Tahoma"/>
                <a:cs typeface="Tahoma"/>
                <a:hlinkClick r:id="rId4"/>
              </a:rPr>
              <a:t>@</a:t>
            </a:r>
            <a:r>
              <a:rPr lang="en-US" sz="3050" spc="120" dirty="0" smtClean="0">
                <a:solidFill>
                  <a:srgbClr val="FFFFFF"/>
                </a:solidFill>
                <a:latin typeface="Tahoma"/>
                <a:cs typeface="Tahoma"/>
                <a:hlinkClick r:id="rId4"/>
              </a:rPr>
              <a:t>g</a:t>
            </a:r>
            <a:r>
              <a:rPr sz="3050" spc="120" dirty="0" smtClean="0">
                <a:solidFill>
                  <a:srgbClr val="FFFFFF"/>
                </a:solidFill>
                <a:latin typeface="Tahoma"/>
                <a:cs typeface="Tahoma"/>
                <a:hlinkClick r:id="rId4"/>
              </a:rPr>
              <a:t>mail.com</a:t>
            </a:r>
            <a:endParaRPr sz="3050" dirty="0" smtClean="0">
              <a:latin typeface="Tahoma"/>
              <a:cs typeface="Tahoma"/>
            </a:endParaRPr>
          </a:p>
          <a:p>
            <a:pPr marL="3175" algn="ctr">
              <a:lnSpc>
                <a:spcPts val="3075"/>
              </a:lnSpc>
            </a:pPr>
            <a:r>
              <a:rPr sz="3050" spc="-95" dirty="0" smtClean="0">
                <a:solidFill>
                  <a:srgbClr val="FFFFFF"/>
                </a:solidFill>
                <a:latin typeface="Tahoma"/>
                <a:cs typeface="Tahoma"/>
              </a:rPr>
              <a:t>+</a:t>
            </a:r>
            <a:r>
              <a:rPr sz="3050" spc="-95" dirty="0">
                <a:solidFill>
                  <a:srgbClr val="FFFFFF"/>
                </a:solidFill>
                <a:latin typeface="Tahoma"/>
                <a:cs typeface="Tahoma"/>
              </a:rPr>
              <a:t>91</a:t>
            </a:r>
            <a:r>
              <a:rPr sz="3050" spc="-155" dirty="0">
                <a:solidFill>
                  <a:srgbClr val="FFFFFF"/>
                </a:solidFill>
                <a:latin typeface="Tahoma"/>
                <a:cs typeface="Tahoma"/>
              </a:rPr>
              <a:t> </a:t>
            </a:r>
            <a:r>
              <a:rPr lang="en-US" sz="3050" spc="90" dirty="0" smtClean="0">
                <a:solidFill>
                  <a:srgbClr val="FFFFFF"/>
                </a:solidFill>
                <a:latin typeface="Tahoma"/>
                <a:cs typeface="Tahoma"/>
              </a:rPr>
              <a:t>9718936052</a:t>
            </a:r>
            <a:endParaRPr sz="3050" dirty="0">
              <a:latin typeface="Tahoma"/>
              <a:cs typeface="Tahoma"/>
            </a:endParaRPr>
          </a:p>
        </p:txBody>
      </p:sp>
      <p:sp>
        <p:nvSpPr>
          <p:cNvPr id="17" name="object 17"/>
          <p:cNvSpPr/>
          <p:nvPr/>
        </p:nvSpPr>
        <p:spPr>
          <a:xfrm>
            <a:off x="2335148" y="4336212"/>
            <a:ext cx="5934075" cy="95250"/>
          </a:xfrm>
          <a:custGeom>
            <a:avLst/>
            <a:gdLst/>
            <a:ahLst/>
            <a:cxnLst/>
            <a:rect l="l" t="t" r="r" b="b"/>
            <a:pathLst>
              <a:path w="5934075" h="95250">
                <a:moveTo>
                  <a:pt x="5934075" y="0"/>
                </a:moveTo>
                <a:lnTo>
                  <a:pt x="0" y="0"/>
                </a:lnTo>
                <a:lnTo>
                  <a:pt x="0" y="95250"/>
                </a:lnTo>
                <a:lnTo>
                  <a:pt x="5934075" y="95250"/>
                </a:lnTo>
                <a:lnTo>
                  <a:pt x="5934075" y="0"/>
                </a:lnTo>
                <a:close/>
              </a:path>
            </a:pathLst>
          </a:custGeom>
          <a:solidFill>
            <a:srgbClr val="70B1DA"/>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1577" y="2101850"/>
            <a:ext cx="5243704" cy="1292149"/>
          </a:xfrm>
        </p:spPr>
        <p:txBody>
          <a:bodyPr/>
          <a:lstStyle/>
          <a:p>
            <a:pPr marR="5080">
              <a:lnSpc>
                <a:spcPts val="4850"/>
              </a:lnSpc>
            </a:pPr>
            <a:r>
              <a:rPr lang="en-US" sz="5400" spc="200" dirty="0" smtClean="0"/>
              <a:t>Author</a:t>
            </a:r>
            <a:br>
              <a:rPr lang="en-US" sz="5400" spc="200" dirty="0" smtClean="0"/>
            </a:br>
            <a:endParaRPr lang="en-IN" sz="5400" spc="200" dirty="0"/>
          </a:p>
        </p:txBody>
      </p:sp>
      <p:sp>
        <p:nvSpPr>
          <p:cNvPr id="3" name="Text Placeholder 2"/>
          <p:cNvSpPr>
            <a:spLocks noGrp="1"/>
          </p:cNvSpPr>
          <p:nvPr>
            <p:ph type="body" idx="1"/>
          </p:nvPr>
        </p:nvSpPr>
        <p:spPr>
          <a:xfrm>
            <a:off x="2444750" y="3414838"/>
            <a:ext cx="10906310" cy="3770263"/>
          </a:xfrm>
        </p:spPr>
        <p:txBody>
          <a:bodyPr/>
          <a:lstStyle/>
          <a:p>
            <a:pPr marR="5080" algn="ctr" rtl="0">
              <a:lnSpc>
                <a:spcPts val="4850"/>
              </a:lnSpc>
            </a:pPr>
            <a:r>
              <a:rPr lang="en-US" sz="2700" kern="1200" spc="55" dirty="0">
                <a:solidFill>
                  <a:schemeClr val="bg1"/>
                </a:solidFill>
                <a:cs typeface="Microsoft Sans Serif"/>
              </a:rPr>
              <a:t>Mohd Farman</a:t>
            </a:r>
          </a:p>
          <a:p>
            <a:pPr marR="5080" algn="ctr" rtl="0">
              <a:lnSpc>
                <a:spcPts val="4850"/>
              </a:lnSpc>
            </a:pPr>
            <a:r>
              <a:rPr lang="en-US" sz="2700" kern="1200" spc="55" dirty="0">
                <a:solidFill>
                  <a:schemeClr val="bg1"/>
                </a:solidFill>
                <a:cs typeface="Microsoft Sans Serif"/>
              </a:rPr>
              <a:t>Delhi, New </a:t>
            </a:r>
            <a:r>
              <a:rPr lang="en-US" sz="2700" kern="1200" spc="55" dirty="0" smtClean="0">
                <a:solidFill>
                  <a:schemeClr val="bg1"/>
                </a:solidFill>
                <a:cs typeface="Microsoft Sans Serif"/>
              </a:rPr>
              <a:t>Delhi</a:t>
            </a:r>
          </a:p>
          <a:p>
            <a:pPr marR="5080" algn="ctr" rtl="0">
              <a:lnSpc>
                <a:spcPts val="4850"/>
              </a:lnSpc>
            </a:pPr>
            <a:r>
              <a:rPr lang="en-US" sz="2700" kern="1200" spc="55" dirty="0" smtClean="0">
                <a:solidFill>
                  <a:schemeClr val="bg1"/>
                </a:solidFill>
                <a:cs typeface="Microsoft Sans Serif"/>
              </a:rPr>
              <a:t>Data Science Trainee, Meta Scifor Technology</a:t>
            </a:r>
            <a:endParaRPr lang="en-US" sz="2700" kern="1200" spc="55" dirty="0">
              <a:solidFill>
                <a:schemeClr val="bg1"/>
              </a:solidFill>
              <a:cs typeface="Microsoft Sans Serif"/>
            </a:endParaRPr>
          </a:p>
          <a:p>
            <a:pPr marR="5080" algn="ctr" rtl="0">
              <a:lnSpc>
                <a:spcPts val="4850"/>
              </a:lnSpc>
            </a:pPr>
            <a:r>
              <a:rPr lang="en-US" sz="2700" kern="1200" spc="55" dirty="0">
                <a:solidFill>
                  <a:schemeClr val="bg1"/>
                </a:solidFill>
                <a:cs typeface="Microsoft Sans Serif"/>
              </a:rPr>
              <a:t>Cyber Review Analyst, Epiq Global</a:t>
            </a:r>
          </a:p>
          <a:p>
            <a:pPr marR="5080" algn="ctr" rtl="0">
              <a:lnSpc>
                <a:spcPts val="4850"/>
              </a:lnSpc>
            </a:pPr>
            <a:r>
              <a:rPr lang="en-US" sz="2700" kern="1200" spc="55" dirty="0">
                <a:solidFill>
                  <a:schemeClr val="bg1"/>
                </a:solidFill>
                <a:cs typeface="Microsoft Sans Serif"/>
              </a:rPr>
              <a:t>MCA, Galgotias University 2023</a:t>
            </a:r>
          </a:p>
          <a:p>
            <a:pPr marR="5080" algn="ctr" rtl="0">
              <a:lnSpc>
                <a:spcPts val="4850"/>
              </a:lnSpc>
            </a:pPr>
            <a:r>
              <a:rPr lang="en-US" sz="2700" kern="1200" spc="55" dirty="0">
                <a:solidFill>
                  <a:schemeClr val="bg1"/>
                </a:solidFill>
                <a:cs typeface="Microsoft Sans Serif"/>
              </a:rPr>
              <a:t>BCA, Al Falah University 2021</a:t>
            </a:r>
            <a:endParaRPr lang="en-IN" sz="2700" kern="1200" spc="55" dirty="0">
              <a:solidFill>
                <a:schemeClr val="bg1"/>
              </a:solidFill>
              <a:cs typeface="Microsoft Sans Serif"/>
            </a:endParaRPr>
          </a:p>
        </p:txBody>
      </p:sp>
      <p:sp>
        <p:nvSpPr>
          <p:cNvPr id="4" name="object 16"/>
          <p:cNvSpPr/>
          <p:nvPr/>
        </p:nvSpPr>
        <p:spPr>
          <a:xfrm>
            <a:off x="6501577" y="2863850"/>
            <a:ext cx="2496373" cy="7620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grpSp>
        <p:nvGrpSpPr>
          <p:cNvPr id="15" name="object 17"/>
          <p:cNvGrpSpPr/>
          <p:nvPr/>
        </p:nvGrpSpPr>
        <p:grpSpPr>
          <a:xfrm>
            <a:off x="0" y="688215"/>
            <a:ext cx="3863975" cy="9601200"/>
            <a:chOff x="0" y="686051"/>
            <a:chExt cx="3863975" cy="9601200"/>
          </a:xfrm>
        </p:grpSpPr>
        <p:sp>
          <p:nvSpPr>
            <p:cNvPr id="16" name="object 18"/>
            <p:cNvSpPr/>
            <p:nvPr/>
          </p:nvSpPr>
          <p:spPr>
            <a:xfrm>
              <a:off x="0" y="686051"/>
              <a:ext cx="2930525" cy="5860415"/>
            </a:xfrm>
            <a:custGeom>
              <a:avLst/>
              <a:gdLst/>
              <a:ahLst/>
              <a:cxnLst/>
              <a:rect l="l" t="t" r="r" b="b"/>
              <a:pathLst>
                <a:path w="2930525" h="5860415">
                  <a:moveTo>
                    <a:pt x="0" y="0"/>
                  </a:moveTo>
                  <a:lnTo>
                    <a:pt x="0" y="5860295"/>
                  </a:lnTo>
                  <a:lnTo>
                    <a:pt x="2930143" y="2929016"/>
                  </a:lnTo>
                  <a:lnTo>
                    <a:pt x="0" y="0"/>
                  </a:lnTo>
                  <a:close/>
                </a:path>
              </a:pathLst>
            </a:custGeom>
            <a:solidFill>
              <a:srgbClr val="484C68"/>
            </a:solidFill>
          </p:spPr>
          <p:txBody>
            <a:bodyPr wrap="square" lIns="0" tIns="0" rIns="0" bIns="0" rtlCol="0"/>
            <a:lstStyle/>
            <a:p>
              <a:endParaRPr/>
            </a:p>
          </p:txBody>
        </p:sp>
        <p:sp>
          <p:nvSpPr>
            <p:cNvPr id="17" name="object 19"/>
            <p:cNvSpPr/>
            <p:nvPr/>
          </p:nvSpPr>
          <p:spPr>
            <a:xfrm>
              <a:off x="0" y="6216954"/>
              <a:ext cx="3863975" cy="4070350"/>
            </a:xfrm>
            <a:custGeom>
              <a:avLst/>
              <a:gdLst/>
              <a:ahLst/>
              <a:cxnLst/>
              <a:rect l="l" t="t" r="r" b="b"/>
              <a:pathLst>
                <a:path w="3863975" h="4070350">
                  <a:moveTo>
                    <a:pt x="639648" y="0"/>
                  </a:moveTo>
                  <a:lnTo>
                    <a:pt x="0" y="639648"/>
                  </a:lnTo>
                  <a:lnTo>
                    <a:pt x="0" y="4070043"/>
                  </a:lnTo>
                  <a:lnTo>
                    <a:pt x="3018031" y="4070043"/>
                  </a:lnTo>
                  <a:lnTo>
                    <a:pt x="3863860" y="3224213"/>
                  </a:lnTo>
                  <a:lnTo>
                    <a:pt x="639648" y="0"/>
                  </a:lnTo>
                  <a:close/>
                </a:path>
              </a:pathLst>
            </a:custGeom>
            <a:solidFill>
              <a:srgbClr val="70B1DA"/>
            </a:solidFill>
          </p:spPr>
          <p:txBody>
            <a:bodyPr wrap="square" lIns="0" tIns="0" rIns="0" bIns="0" rtlCol="0"/>
            <a:lstStyle/>
            <a:p>
              <a:endParaRPr/>
            </a:p>
          </p:txBody>
        </p:sp>
      </p:grpSp>
      <p:grpSp>
        <p:nvGrpSpPr>
          <p:cNvPr id="21" name="object 3"/>
          <p:cNvGrpSpPr/>
          <p:nvPr/>
        </p:nvGrpSpPr>
        <p:grpSpPr>
          <a:xfrm>
            <a:off x="0" y="-22959"/>
            <a:ext cx="1786889" cy="3476625"/>
            <a:chOff x="0" y="3157500"/>
            <a:chExt cx="1786889" cy="3476625"/>
          </a:xfrm>
        </p:grpSpPr>
        <p:sp>
          <p:nvSpPr>
            <p:cNvPr id="22" name="object 4"/>
            <p:cNvSpPr/>
            <p:nvPr/>
          </p:nvSpPr>
          <p:spPr>
            <a:xfrm>
              <a:off x="0" y="3695255"/>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23" name="object 5"/>
            <p:cNvSpPr/>
            <p:nvPr/>
          </p:nvSpPr>
          <p:spPr>
            <a:xfrm>
              <a:off x="0" y="3157500"/>
              <a:ext cx="681355" cy="1314450"/>
            </a:xfrm>
            <a:custGeom>
              <a:avLst/>
              <a:gdLst/>
              <a:ahLst/>
              <a:cxnLst/>
              <a:rect l="l" t="t" r="r" b="b"/>
              <a:pathLst>
                <a:path w="681355" h="1314450">
                  <a:moveTo>
                    <a:pt x="48314" y="0"/>
                  </a:moveTo>
                  <a:lnTo>
                    <a:pt x="0" y="48313"/>
                  </a:lnTo>
                  <a:lnTo>
                    <a:pt x="0" y="1313909"/>
                  </a:lnTo>
                  <a:lnTo>
                    <a:pt x="681107" y="632802"/>
                  </a:lnTo>
                  <a:lnTo>
                    <a:pt x="48314" y="0"/>
                  </a:lnTo>
                  <a:close/>
                </a:path>
              </a:pathLst>
            </a:custGeom>
            <a:solidFill>
              <a:srgbClr val="70B1DA"/>
            </a:solidFill>
          </p:spPr>
          <p:txBody>
            <a:bodyPr wrap="square" lIns="0" tIns="0" rIns="0" bIns="0" rtlCol="0"/>
            <a:lstStyle/>
            <a:p>
              <a:endParaRPr/>
            </a:p>
          </p:txBody>
        </p:sp>
      </p:grpSp>
      <p:grpSp>
        <p:nvGrpSpPr>
          <p:cNvPr id="27" name="object 2"/>
          <p:cNvGrpSpPr/>
          <p:nvPr/>
        </p:nvGrpSpPr>
        <p:grpSpPr>
          <a:xfrm>
            <a:off x="12640783" y="0"/>
            <a:ext cx="5647690" cy="5734685"/>
            <a:chOff x="12640783" y="0"/>
            <a:chExt cx="5647690" cy="5734685"/>
          </a:xfrm>
        </p:grpSpPr>
        <p:sp>
          <p:nvSpPr>
            <p:cNvPr id="28"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a:p>
          </p:txBody>
        </p:sp>
        <p:sp>
          <p:nvSpPr>
            <p:cNvPr id="29"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a:p>
          </p:txBody>
        </p:sp>
      </p:grpSp>
    </p:spTree>
    <p:extLst>
      <p:ext uri="{BB962C8B-B14F-4D97-AF65-F5344CB8AC3E}">
        <p14:creationId xmlns:p14="http://schemas.microsoft.com/office/powerpoint/2010/main" val="4051477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3" y="0"/>
            <a:ext cx="5647690" cy="5734685"/>
            <a:chOff x="12640783" y="0"/>
            <a:chExt cx="5647690" cy="5734685"/>
          </a:xfrm>
        </p:grpSpPr>
        <p:sp>
          <p:nvSpPr>
            <p:cNvPr id="3" name="object 3"/>
            <p:cNvSpPr/>
            <p:nvPr/>
          </p:nvSpPr>
          <p:spPr>
            <a:xfrm>
              <a:off x="16373094" y="2795257"/>
              <a:ext cx="1915160" cy="2939415"/>
            </a:xfrm>
            <a:custGeom>
              <a:avLst/>
              <a:gdLst/>
              <a:ahLst/>
              <a:cxnLst/>
              <a:rect l="l" t="t" r="r" b="b"/>
              <a:pathLst>
                <a:path w="1915159" h="2939415">
                  <a:moveTo>
                    <a:pt x="1739646" y="0"/>
                  </a:moveTo>
                  <a:lnTo>
                    <a:pt x="0" y="1738312"/>
                  </a:lnTo>
                  <a:lnTo>
                    <a:pt x="1201420" y="2938868"/>
                  </a:lnTo>
                  <a:lnTo>
                    <a:pt x="1914942" y="2225893"/>
                  </a:lnTo>
                  <a:lnTo>
                    <a:pt x="1914942" y="175170"/>
                  </a:lnTo>
                  <a:lnTo>
                    <a:pt x="1739646" y="0"/>
                  </a:lnTo>
                  <a:close/>
                </a:path>
              </a:pathLst>
            </a:custGeom>
            <a:solidFill>
              <a:srgbClr val="484C68"/>
            </a:solidFill>
          </p:spPr>
          <p:txBody>
            <a:bodyPr wrap="square" lIns="0" tIns="0" rIns="0" bIns="0" rtlCol="0"/>
            <a:lstStyle/>
            <a:p>
              <a:endParaRPr/>
            </a:p>
          </p:txBody>
        </p:sp>
        <p:sp>
          <p:nvSpPr>
            <p:cNvPr id="4" name="object 4"/>
            <p:cNvSpPr/>
            <p:nvPr/>
          </p:nvSpPr>
          <p:spPr>
            <a:xfrm>
              <a:off x="12640780" y="12"/>
              <a:ext cx="5647690" cy="4629150"/>
            </a:xfrm>
            <a:custGeom>
              <a:avLst/>
              <a:gdLst/>
              <a:ahLst/>
              <a:cxnLst/>
              <a:rect l="l" t="t" r="r" b="b"/>
              <a:pathLst>
                <a:path w="5647690" h="4629150">
                  <a:moveTo>
                    <a:pt x="5567083" y="2890278"/>
                  </a:moveTo>
                  <a:lnTo>
                    <a:pt x="4936274" y="2257488"/>
                  </a:lnTo>
                  <a:lnTo>
                    <a:pt x="3196755" y="3995801"/>
                  </a:lnTo>
                  <a:lnTo>
                    <a:pt x="3827437" y="4628591"/>
                  </a:lnTo>
                  <a:lnTo>
                    <a:pt x="5567083" y="2890278"/>
                  </a:lnTo>
                  <a:close/>
                </a:path>
                <a:path w="5647690" h="4629150">
                  <a:moveTo>
                    <a:pt x="5647207" y="0"/>
                  </a:moveTo>
                  <a:lnTo>
                    <a:pt x="0" y="0"/>
                  </a:lnTo>
                  <a:lnTo>
                    <a:pt x="3075978" y="3075914"/>
                  </a:lnTo>
                  <a:lnTo>
                    <a:pt x="5647207" y="504634"/>
                  </a:lnTo>
                  <a:lnTo>
                    <a:pt x="5647207" y="0"/>
                  </a:lnTo>
                  <a:close/>
                </a:path>
              </a:pathLst>
            </a:custGeom>
            <a:solidFill>
              <a:srgbClr val="70B1DA"/>
            </a:solidFill>
          </p:spPr>
          <p:txBody>
            <a:bodyPr wrap="square" lIns="0" tIns="0" rIns="0" bIns="0" rtlCol="0"/>
            <a:lstStyle/>
            <a:p>
              <a:endParaRPr/>
            </a:p>
          </p:txBody>
        </p:sp>
      </p:grpSp>
      <p:sp>
        <p:nvSpPr>
          <p:cNvPr id="5" name="object 5"/>
          <p:cNvSpPr/>
          <p:nvPr/>
        </p:nvSpPr>
        <p:spPr>
          <a:xfrm>
            <a:off x="15062454" y="6675004"/>
            <a:ext cx="3225800" cy="3612515"/>
          </a:xfrm>
          <a:custGeom>
            <a:avLst/>
            <a:gdLst/>
            <a:ahLst/>
            <a:cxnLst/>
            <a:rect l="l" t="t" r="r" b="b"/>
            <a:pathLst>
              <a:path w="3225800" h="3612515">
                <a:moveTo>
                  <a:pt x="3224287" y="0"/>
                </a:moveTo>
                <a:lnTo>
                  <a:pt x="0" y="3225457"/>
                </a:lnTo>
                <a:lnTo>
                  <a:pt x="386694" y="3611994"/>
                </a:lnTo>
                <a:lnTo>
                  <a:pt x="3225506" y="3611994"/>
                </a:lnTo>
                <a:lnTo>
                  <a:pt x="3225506" y="1219"/>
                </a:lnTo>
                <a:lnTo>
                  <a:pt x="3224287" y="0"/>
                </a:lnTo>
                <a:close/>
              </a:path>
            </a:pathLst>
          </a:custGeom>
          <a:solidFill>
            <a:srgbClr val="70B1DA"/>
          </a:solidFill>
        </p:spPr>
        <p:txBody>
          <a:bodyPr wrap="square" lIns="0" tIns="0" rIns="0" bIns="0" rtlCol="0"/>
          <a:lstStyle/>
          <a:p>
            <a:endParaRPr/>
          </a:p>
        </p:txBody>
      </p:sp>
      <p:grpSp>
        <p:nvGrpSpPr>
          <p:cNvPr id="6" name="object 6"/>
          <p:cNvGrpSpPr/>
          <p:nvPr/>
        </p:nvGrpSpPr>
        <p:grpSpPr>
          <a:xfrm>
            <a:off x="11700751" y="815687"/>
            <a:ext cx="6587490" cy="8728075"/>
            <a:chOff x="11700751" y="815687"/>
            <a:chExt cx="6587490" cy="8728075"/>
          </a:xfrm>
        </p:grpSpPr>
        <p:sp>
          <p:nvSpPr>
            <p:cNvPr id="7" name="object 7"/>
            <p:cNvSpPr/>
            <p:nvPr/>
          </p:nvSpPr>
          <p:spPr>
            <a:xfrm>
              <a:off x="15857474" y="815687"/>
              <a:ext cx="2430780" cy="2623185"/>
            </a:xfrm>
            <a:custGeom>
              <a:avLst/>
              <a:gdLst/>
              <a:ahLst/>
              <a:cxnLst/>
              <a:rect l="l" t="t" r="r" b="b"/>
              <a:pathLst>
                <a:path w="2430780" h="2623185">
                  <a:moveTo>
                    <a:pt x="2430499" y="0"/>
                  </a:moveTo>
                  <a:lnTo>
                    <a:pt x="0" y="2430433"/>
                  </a:lnTo>
                  <a:lnTo>
                    <a:pt x="194818" y="2622660"/>
                  </a:lnTo>
                  <a:lnTo>
                    <a:pt x="2430499" y="386907"/>
                  </a:lnTo>
                  <a:lnTo>
                    <a:pt x="2430499" y="0"/>
                  </a:lnTo>
                  <a:close/>
                </a:path>
              </a:pathLst>
            </a:custGeom>
            <a:solidFill>
              <a:srgbClr val="70B1DA"/>
            </a:solidFill>
          </p:spPr>
          <p:txBody>
            <a:bodyPr wrap="square" lIns="0" tIns="0" rIns="0" bIns="0" rtlCol="0"/>
            <a:lstStyle/>
            <a:p>
              <a:endParaRPr/>
            </a:p>
          </p:txBody>
        </p:sp>
        <p:pic>
          <p:nvPicPr>
            <p:cNvPr id="8" name="object 8"/>
            <p:cNvPicPr/>
            <p:nvPr/>
          </p:nvPicPr>
          <p:blipFill>
            <a:blip r:embed="rId2" cstate="print"/>
            <a:stretch>
              <a:fillRect/>
            </a:stretch>
          </p:blipFill>
          <p:spPr>
            <a:xfrm>
              <a:off x="11700751" y="3266262"/>
              <a:ext cx="6276860" cy="6276878"/>
            </a:xfrm>
            <a:prstGeom prst="rect">
              <a:avLst/>
            </a:prstGeom>
          </p:spPr>
        </p:pic>
      </p:grpSp>
      <p:sp>
        <p:nvSpPr>
          <p:cNvPr id="9" name="object 9"/>
          <p:cNvSpPr txBox="1">
            <a:spLocks noGrp="1"/>
          </p:cNvSpPr>
          <p:nvPr>
            <p:ph type="title"/>
          </p:nvPr>
        </p:nvSpPr>
        <p:spPr>
          <a:xfrm>
            <a:off x="4608906" y="1014438"/>
            <a:ext cx="5753735" cy="1261745"/>
          </a:xfrm>
          <a:prstGeom prst="rect">
            <a:avLst/>
          </a:prstGeom>
        </p:spPr>
        <p:txBody>
          <a:bodyPr vert="horz" wrap="square" lIns="0" tIns="15875" rIns="0" bIns="0" rtlCol="0">
            <a:spAutoFit/>
          </a:bodyPr>
          <a:lstStyle/>
          <a:p>
            <a:pPr marR="5080" algn="r">
              <a:lnSpc>
                <a:spcPts val="4850"/>
              </a:lnSpc>
              <a:spcBef>
                <a:spcPts val="125"/>
              </a:spcBef>
            </a:pPr>
            <a:r>
              <a:rPr sz="4400" spc="200" dirty="0"/>
              <a:t>Introduction</a:t>
            </a:r>
            <a:r>
              <a:rPr sz="4400" spc="120" dirty="0"/>
              <a:t> </a:t>
            </a:r>
            <a:r>
              <a:rPr sz="4400" spc="190" dirty="0"/>
              <a:t>to</a:t>
            </a:r>
            <a:r>
              <a:rPr sz="4400" spc="125" dirty="0"/>
              <a:t> </a:t>
            </a:r>
            <a:r>
              <a:rPr sz="4400" spc="300" dirty="0"/>
              <a:t>Cloud</a:t>
            </a:r>
            <a:endParaRPr sz="4400" dirty="0"/>
          </a:p>
          <a:p>
            <a:pPr marR="5080" algn="l">
              <a:lnSpc>
                <a:spcPts val="4850"/>
              </a:lnSpc>
            </a:pPr>
            <a:r>
              <a:rPr sz="4400" spc="290" dirty="0"/>
              <a:t>Computing</a:t>
            </a:r>
            <a:endParaRPr sz="4400" dirty="0"/>
          </a:p>
        </p:txBody>
      </p:sp>
      <p:sp>
        <p:nvSpPr>
          <p:cNvPr id="16" name="object 16"/>
          <p:cNvSpPr/>
          <p:nvPr/>
        </p:nvSpPr>
        <p:spPr>
          <a:xfrm>
            <a:off x="4730750" y="2520409"/>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grpSp>
        <p:nvGrpSpPr>
          <p:cNvPr id="17" name="object 17"/>
          <p:cNvGrpSpPr/>
          <p:nvPr/>
        </p:nvGrpSpPr>
        <p:grpSpPr>
          <a:xfrm>
            <a:off x="0" y="686051"/>
            <a:ext cx="3863975" cy="9601200"/>
            <a:chOff x="0" y="686051"/>
            <a:chExt cx="3863975" cy="9601200"/>
          </a:xfrm>
        </p:grpSpPr>
        <p:sp>
          <p:nvSpPr>
            <p:cNvPr id="18" name="object 18"/>
            <p:cNvSpPr/>
            <p:nvPr/>
          </p:nvSpPr>
          <p:spPr>
            <a:xfrm>
              <a:off x="0" y="686051"/>
              <a:ext cx="2930525" cy="5860415"/>
            </a:xfrm>
            <a:custGeom>
              <a:avLst/>
              <a:gdLst/>
              <a:ahLst/>
              <a:cxnLst/>
              <a:rect l="l" t="t" r="r" b="b"/>
              <a:pathLst>
                <a:path w="2930525" h="5860415">
                  <a:moveTo>
                    <a:pt x="0" y="0"/>
                  </a:moveTo>
                  <a:lnTo>
                    <a:pt x="0" y="5860295"/>
                  </a:lnTo>
                  <a:lnTo>
                    <a:pt x="2930143" y="2929016"/>
                  </a:lnTo>
                  <a:lnTo>
                    <a:pt x="0" y="0"/>
                  </a:lnTo>
                  <a:close/>
                </a:path>
              </a:pathLst>
            </a:custGeom>
            <a:solidFill>
              <a:srgbClr val="484C68"/>
            </a:solidFill>
          </p:spPr>
          <p:txBody>
            <a:bodyPr wrap="square" lIns="0" tIns="0" rIns="0" bIns="0" rtlCol="0"/>
            <a:lstStyle/>
            <a:p>
              <a:endParaRPr/>
            </a:p>
          </p:txBody>
        </p:sp>
        <p:sp>
          <p:nvSpPr>
            <p:cNvPr id="19" name="object 19"/>
            <p:cNvSpPr/>
            <p:nvPr/>
          </p:nvSpPr>
          <p:spPr>
            <a:xfrm>
              <a:off x="0" y="6216954"/>
              <a:ext cx="3863975" cy="4070350"/>
            </a:xfrm>
            <a:custGeom>
              <a:avLst/>
              <a:gdLst/>
              <a:ahLst/>
              <a:cxnLst/>
              <a:rect l="l" t="t" r="r" b="b"/>
              <a:pathLst>
                <a:path w="3863975" h="4070350">
                  <a:moveTo>
                    <a:pt x="639648" y="0"/>
                  </a:moveTo>
                  <a:lnTo>
                    <a:pt x="0" y="639648"/>
                  </a:lnTo>
                  <a:lnTo>
                    <a:pt x="0" y="4070043"/>
                  </a:lnTo>
                  <a:lnTo>
                    <a:pt x="3018031" y="4070043"/>
                  </a:lnTo>
                  <a:lnTo>
                    <a:pt x="3863860" y="3224213"/>
                  </a:lnTo>
                  <a:lnTo>
                    <a:pt x="639648" y="0"/>
                  </a:lnTo>
                  <a:close/>
                </a:path>
              </a:pathLst>
            </a:custGeom>
            <a:solidFill>
              <a:srgbClr val="70B1DA"/>
            </a:solidFill>
          </p:spPr>
          <p:txBody>
            <a:bodyPr wrap="square" lIns="0" tIns="0" rIns="0" bIns="0" rtlCol="0"/>
            <a:lstStyle/>
            <a:p>
              <a:endParaRPr/>
            </a:p>
          </p:txBody>
        </p:sp>
      </p:grpSp>
      <p:sp>
        <p:nvSpPr>
          <p:cNvPr id="20" name="TextBox 19"/>
          <p:cNvSpPr txBox="1"/>
          <p:nvPr/>
        </p:nvSpPr>
        <p:spPr>
          <a:xfrm>
            <a:off x="4616208" y="2859447"/>
            <a:ext cx="7084543" cy="3539430"/>
          </a:xfrm>
          <a:prstGeom prst="rect">
            <a:avLst/>
          </a:prstGeom>
          <a:noFill/>
        </p:spPr>
        <p:txBody>
          <a:bodyPr wrap="square" rtlCol="0">
            <a:spAutoFit/>
          </a:bodyPr>
          <a:lstStyle/>
          <a:p>
            <a:r>
              <a:rPr lang="en-US" sz="2800" spc="50" dirty="0" smtClean="0">
                <a:solidFill>
                  <a:schemeClr val="bg1"/>
                </a:solidFill>
                <a:cs typeface="Microsoft Sans Serif"/>
              </a:rPr>
              <a:t>Cloud</a:t>
            </a:r>
            <a:r>
              <a:rPr lang="en-US" sz="2800" spc="-35" dirty="0" smtClean="0">
                <a:solidFill>
                  <a:schemeClr val="bg1"/>
                </a:solidFill>
                <a:cs typeface="Microsoft Sans Serif"/>
              </a:rPr>
              <a:t> </a:t>
            </a:r>
            <a:r>
              <a:rPr lang="en-US" sz="2800" spc="125" dirty="0" smtClean="0">
                <a:solidFill>
                  <a:schemeClr val="bg1"/>
                </a:solidFill>
                <a:cs typeface="Microsoft Sans Serif"/>
              </a:rPr>
              <a:t>computing</a:t>
            </a:r>
            <a:r>
              <a:rPr lang="en-US" sz="2800" spc="-30" dirty="0" smtClean="0">
                <a:solidFill>
                  <a:schemeClr val="bg1"/>
                </a:solidFill>
                <a:cs typeface="Microsoft Sans Serif"/>
              </a:rPr>
              <a:t> </a:t>
            </a:r>
            <a:r>
              <a:rPr lang="en-US" sz="2800" spc="90" dirty="0" smtClean="0">
                <a:solidFill>
                  <a:schemeClr val="bg1"/>
                </a:solidFill>
                <a:cs typeface="Microsoft Sans Serif"/>
              </a:rPr>
              <a:t>represents</a:t>
            </a:r>
            <a:r>
              <a:rPr lang="en-US" sz="2800" spc="-25" dirty="0" smtClean="0">
                <a:solidFill>
                  <a:schemeClr val="bg1"/>
                </a:solidFill>
                <a:cs typeface="Microsoft Sans Serif"/>
              </a:rPr>
              <a:t> </a:t>
            </a:r>
            <a:r>
              <a:rPr lang="en-US" sz="2800" spc="-5" dirty="0" smtClean="0">
                <a:solidFill>
                  <a:schemeClr val="bg1"/>
                </a:solidFill>
                <a:cs typeface="Microsoft Sans Serif"/>
              </a:rPr>
              <a:t>a </a:t>
            </a:r>
            <a:r>
              <a:rPr lang="en-US" sz="2800" spc="-780" dirty="0" smtClean="0">
                <a:solidFill>
                  <a:schemeClr val="bg1"/>
                </a:solidFill>
                <a:cs typeface="Microsoft Sans Serif"/>
              </a:rPr>
              <a:t> </a:t>
            </a:r>
            <a:r>
              <a:rPr lang="en-US" sz="2800" spc="110" dirty="0" smtClean="0">
                <a:solidFill>
                  <a:schemeClr val="bg1"/>
                </a:solidFill>
                <a:cs typeface="Microsoft Sans Serif"/>
              </a:rPr>
              <a:t>revolutionary </a:t>
            </a:r>
            <a:r>
              <a:rPr lang="en-US" sz="2800" spc="114" dirty="0" smtClean="0">
                <a:solidFill>
                  <a:schemeClr val="bg1"/>
                </a:solidFill>
                <a:cs typeface="Microsoft Sans Serif"/>
              </a:rPr>
              <a:t>shift in </a:t>
            </a:r>
            <a:r>
              <a:rPr lang="en-US" sz="2800" spc="150" dirty="0" smtClean="0">
                <a:solidFill>
                  <a:schemeClr val="bg1"/>
                </a:solidFill>
                <a:cs typeface="Microsoft Sans Serif"/>
              </a:rPr>
              <a:t>how </a:t>
            </a:r>
            <a:r>
              <a:rPr lang="en-US" sz="2800" spc="85" dirty="0" smtClean="0">
                <a:solidFill>
                  <a:schemeClr val="bg1"/>
                </a:solidFill>
                <a:cs typeface="Microsoft Sans Serif"/>
              </a:rPr>
              <a:t>we </a:t>
            </a:r>
            <a:r>
              <a:rPr lang="en-US" sz="2800" spc="90" dirty="0" smtClean="0">
                <a:solidFill>
                  <a:schemeClr val="bg1"/>
                </a:solidFill>
                <a:cs typeface="Microsoft Sans Serif"/>
              </a:rPr>
              <a:t> </a:t>
            </a:r>
            <a:r>
              <a:rPr lang="en-US" sz="2800" spc="70" dirty="0" smtClean="0">
                <a:solidFill>
                  <a:schemeClr val="bg1"/>
                </a:solidFill>
                <a:cs typeface="Microsoft Sans Serif"/>
              </a:rPr>
              <a:t>manage</a:t>
            </a:r>
            <a:r>
              <a:rPr lang="en-US" sz="2800" spc="-30" dirty="0" smtClean="0">
                <a:solidFill>
                  <a:schemeClr val="bg1"/>
                </a:solidFill>
                <a:cs typeface="Microsoft Sans Serif"/>
              </a:rPr>
              <a:t> </a:t>
            </a:r>
            <a:r>
              <a:rPr lang="en-US" sz="2800" spc="110" dirty="0" smtClean="0">
                <a:solidFill>
                  <a:schemeClr val="bg1"/>
                </a:solidFill>
                <a:cs typeface="Microsoft Sans Serif"/>
              </a:rPr>
              <a:t>and</a:t>
            </a:r>
            <a:r>
              <a:rPr lang="en-US" sz="2800" spc="-25" dirty="0" smtClean="0">
                <a:solidFill>
                  <a:schemeClr val="bg1"/>
                </a:solidFill>
                <a:cs typeface="Microsoft Sans Serif"/>
              </a:rPr>
              <a:t> </a:t>
            </a:r>
            <a:r>
              <a:rPr lang="en-US" sz="2800" spc="-45" dirty="0" smtClean="0">
                <a:solidFill>
                  <a:schemeClr val="bg1"/>
                </a:solidFill>
                <a:cs typeface="Microsoft Sans Serif"/>
              </a:rPr>
              <a:t>access</a:t>
            </a:r>
            <a:r>
              <a:rPr lang="en-US" sz="2800" spc="-20" dirty="0" smtClean="0">
                <a:solidFill>
                  <a:schemeClr val="bg1"/>
                </a:solidFill>
                <a:cs typeface="Microsoft Sans Serif"/>
              </a:rPr>
              <a:t> </a:t>
            </a:r>
            <a:r>
              <a:rPr lang="en-US" sz="2800" spc="70" dirty="0" smtClean="0">
                <a:solidFill>
                  <a:schemeClr val="bg1"/>
                </a:solidFill>
                <a:cs typeface="Microsoft Sans Serif"/>
              </a:rPr>
              <a:t>data.</a:t>
            </a:r>
            <a:r>
              <a:rPr lang="en-US" sz="2800" spc="-30" dirty="0" smtClean="0">
                <a:solidFill>
                  <a:schemeClr val="bg1"/>
                </a:solidFill>
                <a:cs typeface="Microsoft Sans Serif"/>
              </a:rPr>
              <a:t> </a:t>
            </a:r>
            <a:r>
              <a:rPr lang="en-US" sz="2800" spc="114" dirty="0" smtClean="0">
                <a:solidFill>
                  <a:schemeClr val="bg1"/>
                </a:solidFill>
                <a:cs typeface="Microsoft Sans Serif"/>
              </a:rPr>
              <a:t>It</a:t>
            </a:r>
            <a:r>
              <a:rPr lang="en-US" sz="2800" spc="-25" dirty="0" smtClean="0">
                <a:solidFill>
                  <a:schemeClr val="bg1"/>
                </a:solidFill>
                <a:cs typeface="Microsoft Sans Serif"/>
              </a:rPr>
              <a:t> </a:t>
            </a:r>
            <a:r>
              <a:rPr lang="en-US" sz="2800" spc="50" dirty="0" smtClean="0">
                <a:solidFill>
                  <a:schemeClr val="bg1"/>
                </a:solidFill>
                <a:cs typeface="Microsoft Sans Serif"/>
              </a:rPr>
              <a:t>enables </a:t>
            </a:r>
            <a:r>
              <a:rPr lang="en-US" sz="2800" spc="-785" dirty="0" smtClean="0">
                <a:solidFill>
                  <a:schemeClr val="bg1"/>
                </a:solidFill>
                <a:cs typeface="Microsoft Sans Serif"/>
              </a:rPr>
              <a:t> </a:t>
            </a:r>
            <a:r>
              <a:rPr lang="en-US" sz="2800" spc="90" dirty="0" smtClean="0">
                <a:solidFill>
                  <a:schemeClr val="bg1"/>
                </a:solidFill>
                <a:cs typeface="Microsoft Sans Serif"/>
              </a:rPr>
              <a:t>ﬂexibility, </a:t>
            </a:r>
            <a:r>
              <a:rPr lang="en-US" sz="2800" spc="40" dirty="0" smtClean="0">
                <a:solidFill>
                  <a:schemeClr val="bg1"/>
                </a:solidFill>
                <a:cs typeface="Microsoft Sans Serif"/>
              </a:rPr>
              <a:t>scalability, </a:t>
            </a:r>
            <a:r>
              <a:rPr lang="en-US" sz="2800" spc="110" dirty="0" smtClean="0">
                <a:solidFill>
                  <a:schemeClr val="bg1"/>
                </a:solidFill>
                <a:cs typeface="Microsoft Sans Serif"/>
              </a:rPr>
              <a:t>and </a:t>
            </a:r>
            <a:r>
              <a:rPr lang="en-US" sz="2800" spc="40" dirty="0" smtClean="0">
                <a:solidFill>
                  <a:schemeClr val="bg1"/>
                </a:solidFill>
                <a:cs typeface="Microsoft Sans Serif"/>
              </a:rPr>
              <a:t>cost- </a:t>
            </a:r>
            <a:r>
              <a:rPr lang="en-US" sz="2800" spc="45" dirty="0" smtClean="0">
                <a:solidFill>
                  <a:schemeClr val="bg1"/>
                </a:solidFill>
                <a:cs typeface="Microsoft Sans Serif"/>
              </a:rPr>
              <a:t> </a:t>
            </a:r>
            <a:r>
              <a:rPr lang="en-US" sz="2800" spc="80" dirty="0" smtClean="0">
                <a:solidFill>
                  <a:schemeClr val="bg1"/>
                </a:solidFill>
                <a:cs typeface="Microsoft Sans Serif"/>
              </a:rPr>
              <a:t>eﬃciency </a:t>
            </a:r>
            <a:r>
              <a:rPr lang="en-US" sz="2800" spc="175" dirty="0" smtClean="0">
                <a:solidFill>
                  <a:schemeClr val="bg1"/>
                </a:solidFill>
                <a:cs typeface="Microsoft Sans Serif"/>
              </a:rPr>
              <a:t>for </a:t>
            </a:r>
            <a:r>
              <a:rPr lang="en-US" sz="2800" spc="25" dirty="0" smtClean="0">
                <a:solidFill>
                  <a:schemeClr val="bg1"/>
                </a:solidFill>
                <a:cs typeface="Microsoft Sans Serif"/>
              </a:rPr>
              <a:t>businesses. </a:t>
            </a:r>
            <a:r>
              <a:rPr lang="en-US" sz="2800" spc="-5" dirty="0" smtClean="0">
                <a:solidFill>
                  <a:schemeClr val="bg1"/>
                </a:solidFill>
                <a:cs typeface="Microsoft Sans Serif"/>
              </a:rPr>
              <a:t>This </a:t>
            </a:r>
            <a:r>
              <a:rPr lang="en-US" sz="2800" dirty="0" smtClean="0">
                <a:solidFill>
                  <a:schemeClr val="bg1"/>
                </a:solidFill>
                <a:cs typeface="Microsoft Sans Serif"/>
              </a:rPr>
              <a:t> </a:t>
            </a:r>
            <a:r>
              <a:rPr lang="en-US" sz="2800" spc="110" dirty="0" smtClean="0">
                <a:solidFill>
                  <a:schemeClr val="bg1"/>
                </a:solidFill>
                <a:cs typeface="Microsoft Sans Serif"/>
              </a:rPr>
              <a:t>presentation </a:t>
            </a:r>
            <a:r>
              <a:rPr lang="en-US" sz="2800" spc="90" dirty="0" smtClean="0">
                <a:solidFill>
                  <a:schemeClr val="bg1"/>
                </a:solidFill>
                <a:cs typeface="Microsoft Sans Serif"/>
              </a:rPr>
              <a:t>will </a:t>
            </a:r>
            <a:r>
              <a:rPr lang="en-US" sz="2800" spc="100" dirty="0" smtClean="0">
                <a:solidFill>
                  <a:schemeClr val="bg1"/>
                </a:solidFill>
                <a:cs typeface="Microsoft Sans Serif"/>
              </a:rPr>
              <a:t>explore </a:t>
            </a:r>
            <a:r>
              <a:rPr lang="en-US" sz="2800" spc="135" dirty="0" smtClean="0">
                <a:solidFill>
                  <a:schemeClr val="bg1"/>
                </a:solidFill>
                <a:cs typeface="Microsoft Sans Serif"/>
              </a:rPr>
              <a:t>the </a:t>
            </a:r>
            <a:r>
              <a:rPr lang="en-US" sz="2800" spc="140" dirty="0" smtClean="0">
                <a:solidFill>
                  <a:schemeClr val="bg1"/>
                </a:solidFill>
                <a:cs typeface="Microsoft Sans Serif"/>
              </a:rPr>
              <a:t> </a:t>
            </a:r>
            <a:r>
              <a:rPr lang="en-US" sz="2800" spc="125" dirty="0" smtClean="0">
                <a:solidFill>
                  <a:schemeClr val="bg1"/>
                </a:solidFill>
                <a:cs typeface="Microsoft Sans Serif"/>
              </a:rPr>
              <a:t>fundamental </a:t>
            </a:r>
            <a:r>
              <a:rPr lang="en-US" sz="2800" spc="50" dirty="0" smtClean="0">
                <a:solidFill>
                  <a:schemeClr val="bg1"/>
                </a:solidFill>
                <a:cs typeface="Microsoft Sans Serif"/>
              </a:rPr>
              <a:t>concepts, </a:t>
            </a:r>
            <a:r>
              <a:rPr lang="en-US" sz="2800" spc="90" dirty="0" smtClean="0">
                <a:solidFill>
                  <a:schemeClr val="bg1"/>
                </a:solidFill>
                <a:cs typeface="Microsoft Sans Serif"/>
              </a:rPr>
              <a:t>beneﬁts, </a:t>
            </a:r>
            <a:r>
              <a:rPr lang="en-US" sz="2800" spc="95" dirty="0" smtClean="0">
                <a:solidFill>
                  <a:schemeClr val="bg1"/>
                </a:solidFill>
                <a:cs typeface="Microsoft Sans Serif"/>
              </a:rPr>
              <a:t> </a:t>
            </a:r>
            <a:r>
              <a:rPr lang="en-US" sz="2800" spc="110" dirty="0" smtClean="0">
                <a:solidFill>
                  <a:schemeClr val="bg1"/>
                </a:solidFill>
                <a:cs typeface="Microsoft Sans Serif"/>
              </a:rPr>
              <a:t>and </a:t>
            </a:r>
            <a:r>
              <a:rPr lang="en-US" sz="2800" spc="160" dirty="0" smtClean="0">
                <a:solidFill>
                  <a:schemeClr val="bg1"/>
                </a:solidFill>
                <a:cs typeface="Microsoft Sans Serif"/>
              </a:rPr>
              <a:t>future </a:t>
            </a:r>
            <a:r>
              <a:rPr lang="en-US" sz="2800" spc="120" dirty="0" smtClean="0">
                <a:solidFill>
                  <a:schemeClr val="bg1"/>
                </a:solidFill>
                <a:cs typeface="Microsoft Sans Serif"/>
              </a:rPr>
              <a:t>trends </a:t>
            </a:r>
            <a:r>
              <a:rPr lang="en-US" sz="2800" spc="155" dirty="0" smtClean="0">
                <a:solidFill>
                  <a:schemeClr val="bg1"/>
                </a:solidFill>
                <a:cs typeface="Microsoft Sans Serif"/>
              </a:rPr>
              <a:t>of </a:t>
            </a:r>
            <a:r>
              <a:rPr lang="en-US" sz="2800" spc="95" dirty="0" smtClean="0">
                <a:solidFill>
                  <a:schemeClr val="bg1"/>
                </a:solidFill>
                <a:cs typeface="Microsoft Sans Serif"/>
              </a:rPr>
              <a:t>this </a:t>
            </a:r>
            <a:r>
              <a:rPr lang="en-US" sz="2800" spc="100" dirty="0" smtClean="0">
                <a:solidFill>
                  <a:schemeClr val="bg1"/>
                </a:solidFill>
                <a:cs typeface="Microsoft Sans Serif"/>
              </a:rPr>
              <a:t> </a:t>
            </a:r>
            <a:r>
              <a:rPr lang="en-US" sz="2800" spc="114" dirty="0" smtClean="0">
                <a:solidFill>
                  <a:schemeClr val="bg1"/>
                </a:solidFill>
                <a:cs typeface="Microsoft Sans Serif"/>
              </a:rPr>
              <a:t>transformative</a:t>
            </a:r>
            <a:r>
              <a:rPr lang="en-US" sz="2800" spc="-25" dirty="0" smtClean="0">
                <a:solidFill>
                  <a:schemeClr val="bg1"/>
                </a:solidFill>
                <a:cs typeface="Microsoft Sans Serif"/>
              </a:rPr>
              <a:t> </a:t>
            </a:r>
            <a:r>
              <a:rPr lang="en-US" sz="2800" spc="65" dirty="0" smtClean="0">
                <a:solidFill>
                  <a:schemeClr val="bg1"/>
                </a:solidFill>
                <a:cs typeface="Microsoft Sans Serif"/>
              </a:rPr>
              <a:t>technology.</a:t>
            </a:r>
            <a:endParaRPr lang="en-US" sz="2800" dirty="0" smtClean="0">
              <a:solidFill>
                <a:schemeClr val="bg1"/>
              </a:solidFill>
              <a:cs typeface="Microsoft Sans Serif"/>
            </a:endParaRPr>
          </a:p>
          <a:p>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6" y="0"/>
            <a:ext cx="3388360" cy="1694180"/>
          </a:xfrm>
          <a:custGeom>
            <a:avLst/>
            <a:gdLst/>
            <a:ahLst/>
            <a:cxnLst/>
            <a:rect l="l" t="t" r="r" b="b"/>
            <a:pathLst>
              <a:path w="3388359" h="1694180">
                <a:moveTo>
                  <a:pt x="3388256" y="0"/>
                </a:moveTo>
                <a:lnTo>
                  <a:pt x="0" y="0"/>
                </a:lnTo>
                <a:lnTo>
                  <a:pt x="1694128" y="1694128"/>
                </a:lnTo>
                <a:lnTo>
                  <a:pt x="3388256" y="0"/>
                </a:lnTo>
                <a:close/>
              </a:path>
            </a:pathLst>
          </a:custGeom>
          <a:solidFill>
            <a:srgbClr val="70B1DA"/>
          </a:solidFill>
        </p:spPr>
        <p:txBody>
          <a:bodyPr wrap="square" lIns="0" tIns="0" rIns="0" bIns="0" rtlCol="0"/>
          <a:lstStyle/>
          <a:p>
            <a:endParaRPr/>
          </a:p>
        </p:txBody>
      </p:sp>
      <p:grpSp>
        <p:nvGrpSpPr>
          <p:cNvPr id="3" name="object 3"/>
          <p:cNvGrpSpPr/>
          <p:nvPr/>
        </p:nvGrpSpPr>
        <p:grpSpPr>
          <a:xfrm>
            <a:off x="0" y="3157500"/>
            <a:ext cx="1786889" cy="3476625"/>
            <a:chOff x="0" y="3157500"/>
            <a:chExt cx="1786889" cy="3476625"/>
          </a:xfrm>
        </p:grpSpPr>
        <p:sp>
          <p:nvSpPr>
            <p:cNvPr id="4" name="object 4"/>
            <p:cNvSpPr/>
            <p:nvPr/>
          </p:nvSpPr>
          <p:spPr>
            <a:xfrm>
              <a:off x="0" y="3695255"/>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5" name="object 5"/>
            <p:cNvSpPr/>
            <p:nvPr/>
          </p:nvSpPr>
          <p:spPr>
            <a:xfrm>
              <a:off x="0" y="3157500"/>
              <a:ext cx="681355" cy="1314450"/>
            </a:xfrm>
            <a:custGeom>
              <a:avLst/>
              <a:gdLst/>
              <a:ahLst/>
              <a:cxnLst/>
              <a:rect l="l" t="t" r="r" b="b"/>
              <a:pathLst>
                <a:path w="681355" h="1314450">
                  <a:moveTo>
                    <a:pt x="48314" y="0"/>
                  </a:moveTo>
                  <a:lnTo>
                    <a:pt x="0" y="48313"/>
                  </a:lnTo>
                  <a:lnTo>
                    <a:pt x="0" y="1313909"/>
                  </a:lnTo>
                  <a:lnTo>
                    <a:pt x="681107" y="632802"/>
                  </a:lnTo>
                  <a:lnTo>
                    <a:pt x="48314" y="0"/>
                  </a:lnTo>
                  <a:close/>
                </a:path>
              </a:pathLst>
            </a:custGeom>
            <a:solidFill>
              <a:srgbClr val="70B1DA"/>
            </a:solidFill>
          </p:spPr>
          <p:txBody>
            <a:bodyPr wrap="square" lIns="0" tIns="0" rIns="0" bIns="0" rtlCol="0"/>
            <a:lstStyle/>
            <a:p>
              <a:endParaRPr/>
            </a:p>
          </p:txBody>
        </p:sp>
      </p:grpSp>
      <p:sp>
        <p:nvSpPr>
          <p:cNvPr id="6" name="object 6"/>
          <p:cNvSpPr/>
          <p:nvPr/>
        </p:nvSpPr>
        <p:spPr>
          <a:xfrm>
            <a:off x="5477497" y="5512498"/>
            <a:ext cx="2990850" cy="2990850"/>
          </a:xfrm>
          <a:custGeom>
            <a:avLst/>
            <a:gdLst/>
            <a:ahLst/>
            <a:cxnLst/>
            <a:rect l="l" t="t" r="r" b="b"/>
            <a:pathLst>
              <a:path w="2990850" h="2990850">
                <a:moveTo>
                  <a:pt x="2798622" y="0"/>
                </a:moveTo>
                <a:lnTo>
                  <a:pt x="0" y="2796120"/>
                </a:lnTo>
                <a:lnTo>
                  <a:pt x="194729" y="2990850"/>
                </a:lnTo>
                <a:lnTo>
                  <a:pt x="2990850" y="192239"/>
                </a:lnTo>
                <a:lnTo>
                  <a:pt x="2798622" y="0"/>
                </a:lnTo>
                <a:close/>
              </a:path>
            </a:pathLst>
          </a:custGeom>
          <a:solidFill>
            <a:srgbClr val="70B1DA"/>
          </a:solidFill>
        </p:spPr>
        <p:txBody>
          <a:bodyPr wrap="square" lIns="0" tIns="0" rIns="0" bIns="0" rtlCol="0"/>
          <a:lstStyle/>
          <a:p>
            <a:endParaRPr/>
          </a:p>
        </p:txBody>
      </p:sp>
      <p:pic>
        <p:nvPicPr>
          <p:cNvPr id="7" name="object 7"/>
          <p:cNvPicPr/>
          <p:nvPr/>
        </p:nvPicPr>
        <p:blipFill>
          <a:blip r:embed="rId2" cstate="print"/>
          <a:stretch>
            <a:fillRect/>
          </a:stretch>
        </p:blipFill>
        <p:spPr>
          <a:xfrm>
            <a:off x="0" y="5132311"/>
            <a:ext cx="5370118" cy="5155450"/>
          </a:xfrm>
          <a:prstGeom prst="rect">
            <a:avLst/>
          </a:prstGeom>
        </p:spPr>
      </p:pic>
      <p:grpSp>
        <p:nvGrpSpPr>
          <p:cNvPr id="8" name="object 8"/>
          <p:cNvGrpSpPr/>
          <p:nvPr/>
        </p:nvGrpSpPr>
        <p:grpSpPr>
          <a:xfrm>
            <a:off x="0" y="0"/>
            <a:ext cx="8515985" cy="8163559"/>
            <a:chOff x="0" y="0"/>
            <a:chExt cx="8515985" cy="8163559"/>
          </a:xfrm>
        </p:grpSpPr>
        <p:pic>
          <p:nvPicPr>
            <p:cNvPr id="9" name="object 9"/>
            <p:cNvPicPr/>
            <p:nvPr/>
          </p:nvPicPr>
          <p:blipFill>
            <a:blip r:embed="rId3" cstate="print"/>
            <a:stretch>
              <a:fillRect/>
            </a:stretch>
          </p:blipFill>
          <p:spPr>
            <a:xfrm>
              <a:off x="0" y="0"/>
              <a:ext cx="4863934" cy="4205871"/>
            </a:xfrm>
            <a:prstGeom prst="rect">
              <a:avLst/>
            </a:prstGeom>
          </p:spPr>
        </p:pic>
        <p:sp>
          <p:nvSpPr>
            <p:cNvPr id="10" name="object 10"/>
            <p:cNvSpPr/>
            <p:nvPr/>
          </p:nvSpPr>
          <p:spPr>
            <a:xfrm>
              <a:off x="2067496" y="1714995"/>
              <a:ext cx="6448425" cy="6448425"/>
            </a:xfrm>
            <a:custGeom>
              <a:avLst/>
              <a:gdLst/>
              <a:ahLst/>
              <a:cxnLst/>
              <a:rect l="l" t="t" r="r" b="b"/>
              <a:pathLst>
                <a:path w="6448425" h="6448425">
                  <a:moveTo>
                    <a:pt x="3224212" y="0"/>
                  </a:moveTo>
                  <a:lnTo>
                    <a:pt x="0" y="3225469"/>
                  </a:lnTo>
                  <a:lnTo>
                    <a:pt x="3224212" y="6448425"/>
                  </a:lnTo>
                  <a:lnTo>
                    <a:pt x="6448425" y="3225469"/>
                  </a:lnTo>
                  <a:lnTo>
                    <a:pt x="3224212" y="0"/>
                  </a:lnTo>
                  <a:close/>
                </a:path>
              </a:pathLst>
            </a:custGeom>
            <a:solidFill>
              <a:srgbClr val="484C68"/>
            </a:solidFill>
          </p:spPr>
          <p:txBody>
            <a:bodyPr wrap="square" lIns="0" tIns="0" rIns="0" bIns="0" rtlCol="0"/>
            <a:lstStyle/>
            <a:p>
              <a:endParaRPr/>
            </a:p>
          </p:txBody>
        </p:sp>
      </p:grpSp>
      <p:sp>
        <p:nvSpPr>
          <p:cNvPr id="11" name="object 11"/>
          <p:cNvSpPr txBox="1">
            <a:spLocks noGrp="1"/>
          </p:cNvSpPr>
          <p:nvPr>
            <p:ph type="title"/>
          </p:nvPr>
        </p:nvSpPr>
        <p:spPr>
          <a:xfrm>
            <a:off x="9494926" y="1568450"/>
            <a:ext cx="7186295" cy="711200"/>
          </a:xfrm>
          <a:prstGeom prst="rect">
            <a:avLst/>
          </a:prstGeom>
        </p:spPr>
        <p:txBody>
          <a:bodyPr vert="horz" wrap="square" lIns="0" tIns="12700" rIns="0" bIns="0" rtlCol="0">
            <a:spAutoFit/>
          </a:bodyPr>
          <a:lstStyle/>
          <a:p>
            <a:pPr marL="12700">
              <a:lnSpc>
                <a:spcPct val="100000"/>
              </a:lnSpc>
              <a:spcBef>
                <a:spcPts val="100"/>
              </a:spcBef>
            </a:pPr>
            <a:r>
              <a:rPr sz="4500" spc="240" dirty="0"/>
              <a:t>What</a:t>
            </a:r>
            <a:r>
              <a:rPr sz="4500" spc="130" dirty="0"/>
              <a:t> </a:t>
            </a:r>
            <a:r>
              <a:rPr sz="4500" spc="80" dirty="0"/>
              <a:t>is</a:t>
            </a:r>
            <a:r>
              <a:rPr sz="4500" spc="130" dirty="0"/>
              <a:t> </a:t>
            </a:r>
            <a:r>
              <a:rPr sz="4500" spc="295" dirty="0"/>
              <a:t>Cloud</a:t>
            </a:r>
            <a:r>
              <a:rPr sz="4500" spc="130" dirty="0"/>
              <a:t> </a:t>
            </a:r>
            <a:r>
              <a:rPr sz="4500" spc="260" dirty="0"/>
              <a:t>Computing?</a:t>
            </a:r>
            <a:endParaRPr sz="4500" dirty="0"/>
          </a:p>
        </p:txBody>
      </p:sp>
      <p:sp>
        <p:nvSpPr>
          <p:cNvPr id="16" name="object 16"/>
          <p:cNvSpPr txBox="1"/>
          <p:nvPr/>
        </p:nvSpPr>
        <p:spPr>
          <a:xfrm>
            <a:off x="9378950" y="2863850"/>
            <a:ext cx="6879590" cy="3310522"/>
          </a:xfrm>
          <a:prstGeom prst="rect">
            <a:avLst/>
          </a:prstGeom>
        </p:spPr>
        <p:txBody>
          <a:bodyPr vert="horz" wrap="square" lIns="0" tIns="27305" rIns="0" bIns="0" rtlCol="0">
            <a:spAutoFit/>
          </a:bodyPr>
          <a:lstStyle/>
          <a:p>
            <a:pPr marL="12700" marR="115570" indent="-635">
              <a:lnSpc>
                <a:spcPts val="3229"/>
              </a:lnSpc>
              <a:spcBef>
                <a:spcPts val="215"/>
              </a:spcBef>
            </a:pPr>
            <a:r>
              <a:rPr lang="en-US" sz="2700" spc="55" dirty="0">
                <a:solidFill>
                  <a:schemeClr val="bg1"/>
                </a:solidFill>
                <a:cs typeface="Microsoft Sans Serif"/>
              </a:rPr>
              <a:t>Cloud Computing means storing and accessing the data and programs on remote servers that are hosted on the internet instead of the computer’s hard drive or local </a:t>
            </a:r>
            <a:r>
              <a:rPr lang="en-US" sz="2700" spc="55" dirty="0" smtClean="0">
                <a:solidFill>
                  <a:schemeClr val="bg1"/>
                </a:solidFill>
                <a:cs typeface="Microsoft Sans Serif"/>
              </a:rPr>
              <a:t>server, it </a:t>
            </a:r>
            <a:r>
              <a:rPr lang="en-US" sz="2700" spc="55" dirty="0">
                <a:solidFill>
                  <a:schemeClr val="bg1"/>
                </a:solidFill>
                <a:cs typeface="Microsoft Sans Serif"/>
              </a:rPr>
              <a:t>is a technology where the resource is provided as a service through the Internet to the user. The data that is stored can be files, images, documents, or any other storable document.</a:t>
            </a:r>
            <a:endParaRPr sz="2700" dirty="0">
              <a:solidFill>
                <a:schemeClr val="bg1"/>
              </a:solidFill>
              <a:cs typeface="Microsoft Sans Serif"/>
            </a:endParaRPr>
          </a:p>
        </p:txBody>
      </p:sp>
      <p:sp>
        <p:nvSpPr>
          <p:cNvPr id="17" name="object 17"/>
          <p:cNvSpPr/>
          <p:nvPr/>
        </p:nvSpPr>
        <p:spPr>
          <a:xfrm>
            <a:off x="9494926" y="2571013"/>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6" y="0"/>
            <a:ext cx="3388360" cy="1694180"/>
          </a:xfrm>
          <a:custGeom>
            <a:avLst/>
            <a:gdLst/>
            <a:ahLst/>
            <a:cxnLst/>
            <a:rect l="l" t="t" r="r" b="b"/>
            <a:pathLst>
              <a:path w="3388359" h="1694180">
                <a:moveTo>
                  <a:pt x="3388256" y="0"/>
                </a:moveTo>
                <a:lnTo>
                  <a:pt x="0" y="0"/>
                </a:lnTo>
                <a:lnTo>
                  <a:pt x="1694128" y="1694128"/>
                </a:lnTo>
                <a:lnTo>
                  <a:pt x="3388256" y="0"/>
                </a:lnTo>
                <a:close/>
              </a:path>
            </a:pathLst>
          </a:custGeom>
          <a:solidFill>
            <a:srgbClr val="70B1DA"/>
          </a:solidFill>
        </p:spPr>
        <p:txBody>
          <a:bodyPr wrap="square" lIns="0" tIns="0" rIns="0" bIns="0" rtlCol="0"/>
          <a:lstStyle/>
          <a:p>
            <a:endParaRPr/>
          </a:p>
        </p:txBody>
      </p:sp>
      <p:grpSp>
        <p:nvGrpSpPr>
          <p:cNvPr id="3" name="object 3"/>
          <p:cNvGrpSpPr/>
          <p:nvPr/>
        </p:nvGrpSpPr>
        <p:grpSpPr>
          <a:xfrm>
            <a:off x="0" y="3157500"/>
            <a:ext cx="1786889" cy="3476625"/>
            <a:chOff x="0" y="3157500"/>
            <a:chExt cx="1786889" cy="3476625"/>
          </a:xfrm>
        </p:grpSpPr>
        <p:sp>
          <p:nvSpPr>
            <p:cNvPr id="4" name="object 4"/>
            <p:cNvSpPr/>
            <p:nvPr/>
          </p:nvSpPr>
          <p:spPr>
            <a:xfrm>
              <a:off x="0" y="3695255"/>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5" name="object 5"/>
            <p:cNvSpPr/>
            <p:nvPr/>
          </p:nvSpPr>
          <p:spPr>
            <a:xfrm>
              <a:off x="0" y="3157500"/>
              <a:ext cx="681355" cy="1314450"/>
            </a:xfrm>
            <a:custGeom>
              <a:avLst/>
              <a:gdLst/>
              <a:ahLst/>
              <a:cxnLst/>
              <a:rect l="l" t="t" r="r" b="b"/>
              <a:pathLst>
                <a:path w="681355" h="1314450">
                  <a:moveTo>
                    <a:pt x="48314" y="0"/>
                  </a:moveTo>
                  <a:lnTo>
                    <a:pt x="0" y="48313"/>
                  </a:lnTo>
                  <a:lnTo>
                    <a:pt x="0" y="1313909"/>
                  </a:lnTo>
                  <a:lnTo>
                    <a:pt x="681107" y="632802"/>
                  </a:lnTo>
                  <a:lnTo>
                    <a:pt x="48314" y="0"/>
                  </a:lnTo>
                  <a:close/>
                </a:path>
              </a:pathLst>
            </a:custGeom>
            <a:solidFill>
              <a:srgbClr val="70B1DA"/>
            </a:solidFill>
          </p:spPr>
          <p:txBody>
            <a:bodyPr wrap="square" lIns="0" tIns="0" rIns="0" bIns="0" rtlCol="0"/>
            <a:lstStyle/>
            <a:p>
              <a:endParaRPr/>
            </a:p>
          </p:txBody>
        </p:sp>
      </p:grpSp>
      <p:sp>
        <p:nvSpPr>
          <p:cNvPr id="6" name="object 6"/>
          <p:cNvSpPr/>
          <p:nvPr/>
        </p:nvSpPr>
        <p:spPr>
          <a:xfrm>
            <a:off x="5477497" y="5512498"/>
            <a:ext cx="2990850" cy="2990850"/>
          </a:xfrm>
          <a:custGeom>
            <a:avLst/>
            <a:gdLst/>
            <a:ahLst/>
            <a:cxnLst/>
            <a:rect l="l" t="t" r="r" b="b"/>
            <a:pathLst>
              <a:path w="2990850" h="2990850">
                <a:moveTo>
                  <a:pt x="2798622" y="0"/>
                </a:moveTo>
                <a:lnTo>
                  <a:pt x="0" y="2796120"/>
                </a:lnTo>
                <a:lnTo>
                  <a:pt x="194729" y="2990850"/>
                </a:lnTo>
                <a:lnTo>
                  <a:pt x="2990850" y="192239"/>
                </a:lnTo>
                <a:lnTo>
                  <a:pt x="2798622" y="0"/>
                </a:lnTo>
                <a:close/>
              </a:path>
            </a:pathLst>
          </a:custGeom>
          <a:solidFill>
            <a:srgbClr val="70B1DA"/>
          </a:solidFill>
        </p:spPr>
        <p:txBody>
          <a:bodyPr wrap="square" lIns="0" tIns="0" rIns="0" bIns="0" rtlCol="0"/>
          <a:lstStyle/>
          <a:p>
            <a:endParaRPr/>
          </a:p>
        </p:txBody>
      </p:sp>
      <p:pic>
        <p:nvPicPr>
          <p:cNvPr id="7" name="object 7"/>
          <p:cNvPicPr/>
          <p:nvPr/>
        </p:nvPicPr>
        <p:blipFill>
          <a:blip r:embed="rId2" cstate="print"/>
          <a:stretch>
            <a:fillRect/>
          </a:stretch>
        </p:blipFill>
        <p:spPr>
          <a:xfrm>
            <a:off x="0" y="5232019"/>
            <a:ext cx="5320563" cy="5055743"/>
          </a:xfrm>
          <a:prstGeom prst="rect">
            <a:avLst/>
          </a:prstGeom>
        </p:spPr>
      </p:pic>
      <p:grpSp>
        <p:nvGrpSpPr>
          <p:cNvPr id="8" name="object 8"/>
          <p:cNvGrpSpPr/>
          <p:nvPr/>
        </p:nvGrpSpPr>
        <p:grpSpPr>
          <a:xfrm>
            <a:off x="0" y="0"/>
            <a:ext cx="8350250" cy="8019415"/>
            <a:chOff x="0" y="0"/>
            <a:chExt cx="8350250" cy="8019415"/>
          </a:xfrm>
        </p:grpSpPr>
        <p:pic>
          <p:nvPicPr>
            <p:cNvPr id="9" name="object 9"/>
            <p:cNvPicPr/>
            <p:nvPr/>
          </p:nvPicPr>
          <p:blipFill>
            <a:blip r:embed="rId3" cstate="print"/>
            <a:stretch>
              <a:fillRect/>
            </a:stretch>
          </p:blipFill>
          <p:spPr>
            <a:xfrm>
              <a:off x="0" y="0"/>
              <a:ext cx="4753495" cy="4615561"/>
            </a:xfrm>
            <a:prstGeom prst="rect">
              <a:avLst/>
            </a:prstGeom>
          </p:spPr>
        </p:pic>
        <p:pic>
          <p:nvPicPr>
            <p:cNvPr id="10" name="object 10"/>
            <p:cNvPicPr/>
            <p:nvPr/>
          </p:nvPicPr>
          <p:blipFill>
            <a:blip r:embed="rId4" cstate="print"/>
            <a:stretch>
              <a:fillRect/>
            </a:stretch>
          </p:blipFill>
          <p:spPr>
            <a:xfrm>
              <a:off x="2291854" y="2142312"/>
              <a:ext cx="6057811" cy="5876925"/>
            </a:xfrm>
            <a:prstGeom prst="rect">
              <a:avLst/>
            </a:prstGeom>
          </p:spPr>
        </p:pic>
      </p:grpSp>
      <p:sp>
        <p:nvSpPr>
          <p:cNvPr id="11" name="object 11"/>
          <p:cNvSpPr txBox="1">
            <a:spLocks noGrp="1"/>
          </p:cNvSpPr>
          <p:nvPr>
            <p:ph type="title"/>
          </p:nvPr>
        </p:nvSpPr>
        <p:spPr>
          <a:xfrm>
            <a:off x="9494926" y="1382128"/>
            <a:ext cx="7188200" cy="836930"/>
          </a:xfrm>
          <a:prstGeom prst="rect">
            <a:avLst/>
          </a:prstGeom>
        </p:spPr>
        <p:txBody>
          <a:bodyPr vert="horz" wrap="square" lIns="0" tIns="15875" rIns="0" bIns="0" rtlCol="0">
            <a:spAutoFit/>
          </a:bodyPr>
          <a:lstStyle/>
          <a:p>
            <a:pPr marL="12700">
              <a:lnSpc>
                <a:spcPct val="100000"/>
              </a:lnSpc>
              <a:spcBef>
                <a:spcPts val="125"/>
              </a:spcBef>
            </a:pPr>
            <a:r>
              <a:rPr sz="5300" spc="170" dirty="0"/>
              <a:t>Types </a:t>
            </a:r>
            <a:r>
              <a:rPr sz="5300" spc="330" dirty="0"/>
              <a:t>of</a:t>
            </a:r>
            <a:r>
              <a:rPr sz="5300" spc="175" dirty="0"/>
              <a:t> </a:t>
            </a:r>
            <a:r>
              <a:rPr sz="5300" spc="360" dirty="0"/>
              <a:t>Cloud</a:t>
            </a:r>
            <a:r>
              <a:rPr sz="5300" spc="175" dirty="0"/>
              <a:t> </a:t>
            </a:r>
            <a:r>
              <a:rPr sz="5300" spc="240" dirty="0"/>
              <a:t>Models</a:t>
            </a:r>
            <a:endParaRPr sz="5300" dirty="0"/>
          </a:p>
        </p:txBody>
      </p:sp>
      <p:sp>
        <p:nvSpPr>
          <p:cNvPr id="18" name="object 18"/>
          <p:cNvSpPr txBox="1"/>
          <p:nvPr/>
        </p:nvSpPr>
        <p:spPr>
          <a:xfrm>
            <a:off x="9494926" y="3018218"/>
            <a:ext cx="6897370" cy="2494280"/>
          </a:xfrm>
          <a:prstGeom prst="rect">
            <a:avLst/>
          </a:prstGeom>
        </p:spPr>
        <p:txBody>
          <a:bodyPr vert="horz" wrap="square" lIns="0" tIns="12700" rIns="0" bIns="0" rtlCol="0">
            <a:spAutoFit/>
          </a:bodyPr>
          <a:lstStyle/>
          <a:p>
            <a:pPr marL="12700" marR="5080">
              <a:lnSpc>
                <a:spcPct val="100000"/>
              </a:lnSpc>
              <a:spcBef>
                <a:spcPts val="100"/>
              </a:spcBef>
            </a:pPr>
            <a:r>
              <a:rPr sz="2700" spc="55" dirty="0">
                <a:solidFill>
                  <a:schemeClr val="bg1"/>
                </a:solidFill>
                <a:cs typeface="Microsoft Sans Serif"/>
              </a:rPr>
              <a:t>There are three primary cloud models:  </a:t>
            </a:r>
            <a:endParaRPr lang="en-US" sz="2700" spc="55" dirty="0" smtClean="0">
              <a:solidFill>
                <a:schemeClr val="bg1"/>
              </a:solidFill>
              <a:cs typeface="Microsoft Sans Serif"/>
            </a:endParaRPr>
          </a:p>
          <a:p>
            <a:pPr marL="12700" marR="5080">
              <a:lnSpc>
                <a:spcPct val="100000"/>
              </a:lnSpc>
              <a:spcBef>
                <a:spcPts val="100"/>
              </a:spcBef>
            </a:pPr>
            <a:r>
              <a:rPr sz="2700" spc="55" dirty="0" smtClean="0">
                <a:solidFill>
                  <a:schemeClr val="bg1"/>
                </a:solidFill>
                <a:cs typeface="Microsoft Sans Serif"/>
              </a:rPr>
              <a:t>Public</a:t>
            </a:r>
            <a:r>
              <a:rPr sz="2700" spc="55" dirty="0">
                <a:solidFill>
                  <a:schemeClr val="bg1"/>
                </a:solidFill>
                <a:cs typeface="Microsoft Sans Serif"/>
              </a:rPr>
              <a:t>, Private, and Hybrid. Public clouds  are owned by third-party providers, private  clouds are dedicated to a single  organization, and hybrid clouds combine  both, oﬀering ﬂexibility and control.</a:t>
            </a:r>
          </a:p>
        </p:txBody>
      </p:sp>
      <p:sp>
        <p:nvSpPr>
          <p:cNvPr id="19" name="object 19"/>
          <p:cNvSpPr/>
          <p:nvPr/>
        </p:nvSpPr>
        <p:spPr>
          <a:xfrm>
            <a:off x="9494926" y="2571013"/>
            <a:ext cx="3476625" cy="95250"/>
          </a:xfrm>
          <a:custGeom>
            <a:avLst/>
            <a:gdLst/>
            <a:ahLst/>
            <a:cxnLst/>
            <a:rect l="l" t="t" r="r" b="b"/>
            <a:pathLst>
              <a:path w="3476625" h="95250">
                <a:moveTo>
                  <a:pt x="3476625" y="0"/>
                </a:moveTo>
                <a:lnTo>
                  <a:pt x="0" y="0"/>
                </a:lnTo>
                <a:lnTo>
                  <a:pt x="0" y="95250"/>
                </a:lnTo>
                <a:lnTo>
                  <a:pt x="3476625" y="95250"/>
                </a:lnTo>
                <a:lnTo>
                  <a:pt x="3476625" y="0"/>
                </a:lnTo>
                <a:close/>
              </a:path>
            </a:pathLst>
          </a:custGeom>
          <a:solidFill>
            <a:srgbClr val="70B1DA"/>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3150" y="1354879"/>
            <a:ext cx="5243704" cy="815608"/>
          </a:xfrm>
        </p:spPr>
        <p:txBody>
          <a:bodyPr/>
          <a:lstStyle/>
          <a:p>
            <a:pPr marL="12700">
              <a:spcBef>
                <a:spcPts val="125"/>
              </a:spcBef>
            </a:pPr>
            <a:r>
              <a:rPr lang="en-US" sz="5300" spc="170" dirty="0"/>
              <a:t>Public cloud</a:t>
            </a:r>
            <a:endParaRPr lang="en-IN" sz="5300" spc="170" dirty="0"/>
          </a:p>
        </p:txBody>
      </p:sp>
      <p:sp>
        <p:nvSpPr>
          <p:cNvPr id="6" name="Content Placeholder 5"/>
          <p:cNvSpPr>
            <a:spLocks noGrp="1"/>
          </p:cNvSpPr>
          <p:nvPr>
            <p:ph sz="half" idx="2"/>
          </p:nvPr>
        </p:nvSpPr>
        <p:spPr>
          <a:xfrm>
            <a:off x="920750" y="2787650"/>
            <a:ext cx="7960804" cy="2513509"/>
          </a:xfrm>
        </p:spPr>
        <p:txBody>
          <a:bodyPr/>
          <a:lstStyle/>
          <a:p>
            <a:pPr marL="12700" marR="115570" indent="-635" algn="l" rtl="0">
              <a:lnSpc>
                <a:spcPts val="3229"/>
              </a:lnSpc>
              <a:spcBef>
                <a:spcPts val="215"/>
              </a:spcBef>
            </a:pPr>
            <a:r>
              <a:rPr lang="en-US" sz="2700" kern="1200" spc="55" dirty="0">
                <a:solidFill>
                  <a:schemeClr val="bg1"/>
                </a:solidFill>
                <a:cs typeface="Microsoft Sans Serif"/>
              </a:rPr>
              <a:t>It comes with offering a pay-as-you-go principle for scalability and accessibility of cloud resources for numerous users. it ensures cost-effectiveness by providing enterprise-needed services.</a:t>
            </a:r>
          </a:p>
          <a:p>
            <a:pPr marL="12700" marR="115570" indent="-635" algn="l" rtl="0">
              <a:lnSpc>
                <a:spcPts val="3229"/>
              </a:lnSpc>
              <a:spcBef>
                <a:spcPts val="215"/>
              </a:spcBef>
            </a:pPr>
            <a:r>
              <a:rPr lang="en-US" sz="2700" kern="1200" spc="55" dirty="0">
                <a:solidFill>
                  <a:schemeClr val="bg1"/>
                </a:solidFill>
                <a:cs typeface="Microsoft Sans Serif"/>
              </a:rPr>
              <a:t>E.g.  AWS ,AZURE and IBM Cloud</a:t>
            </a:r>
          </a:p>
          <a:p>
            <a:pPr marL="12700" marR="115570" indent="-635" algn="l" rtl="0">
              <a:lnSpc>
                <a:spcPts val="3229"/>
              </a:lnSpc>
              <a:spcBef>
                <a:spcPts val="215"/>
              </a:spcBef>
            </a:pPr>
            <a:endParaRPr lang="en-IN" sz="2700" kern="1200" spc="55" dirty="0">
              <a:solidFill>
                <a:schemeClr val="bg1"/>
              </a:solidFill>
              <a:cs typeface="Microsoft Sans Serif"/>
            </a:endParaRPr>
          </a:p>
        </p:txBody>
      </p:sp>
      <p:pic>
        <p:nvPicPr>
          <p:cNvPr id="11" name="Content Placeholder 10"/>
          <p:cNvPicPr>
            <a:picLocks noGrp="1" noChangeAspect="1"/>
          </p:cNvPicPr>
          <p:nvPr>
            <p:ph sz="half" idx="3"/>
          </p:nvPr>
        </p:nvPicPr>
        <p:blipFill>
          <a:blip r:embed="rId2">
            <a:extLst>
              <a:ext uri="{28A0092B-C50C-407E-A947-70E740481C1C}">
                <a14:useLocalDpi xmlns:a14="http://schemas.microsoft.com/office/drawing/2010/main" val="0"/>
              </a:ext>
            </a:extLst>
          </a:blip>
          <a:stretch>
            <a:fillRect/>
          </a:stretch>
        </p:blipFill>
        <p:spPr>
          <a:xfrm>
            <a:off x="9324367" y="2406649"/>
            <a:ext cx="8976334" cy="5772659"/>
          </a:xfrm>
        </p:spPr>
      </p:pic>
      <p:sp>
        <p:nvSpPr>
          <p:cNvPr id="12" name="object 16"/>
          <p:cNvSpPr/>
          <p:nvPr/>
        </p:nvSpPr>
        <p:spPr>
          <a:xfrm>
            <a:off x="1073150" y="2292730"/>
            <a:ext cx="3733800" cy="113919"/>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sp>
        <p:nvSpPr>
          <p:cNvPr id="15" name="object 19"/>
          <p:cNvSpPr/>
          <p:nvPr/>
        </p:nvSpPr>
        <p:spPr>
          <a:xfrm>
            <a:off x="0" y="6216954"/>
            <a:ext cx="3863975" cy="4070350"/>
          </a:xfrm>
          <a:custGeom>
            <a:avLst/>
            <a:gdLst/>
            <a:ahLst/>
            <a:cxnLst/>
            <a:rect l="l" t="t" r="r" b="b"/>
            <a:pathLst>
              <a:path w="3863975" h="4070350">
                <a:moveTo>
                  <a:pt x="639648" y="0"/>
                </a:moveTo>
                <a:lnTo>
                  <a:pt x="0" y="639648"/>
                </a:lnTo>
                <a:lnTo>
                  <a:pt x="0" y="4070043"/>
                </a:lnTo>
                <a:lnTo>
                  <a:pt x="3018031" y="4070043"/>
                </a:lnTo>
                <a:lnTo>
                  <a:pt x="3863860" y="3224213"/>
                </a:lnTo>
                <a:lnTo>
                  <a:pt x="639648" y="0"/>
                </a:lnTo>
                <a:close/>
              </a:path>
            </a:pathLst>
          </a:custGeom>
          <a:solidFill>
            <a:srgbClr val="70B1DA"/>
          </a:solidFill>
        </p:spPr>
        <p:txBody>
          <a:bodyPr wrap="square" lIns="0" tIns="0" rIns="0" bIns="0" rtlCol="0"/>
          <a:lstStyle/>
          <a:p>
            <a:endParaRPr/>
          </a:p>
        </p:txBody>
      </p:sp>
    </p:spTree>
    <p:extLst>
      <p:ext uri="{BB962C8B-B14F-4D97-AF65-F5344CB8AC3E}">
        <p14:creationId xmlns:p14="http://schemas.microsoft.com/office/powerpoint/2010/main" val="105466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3150" y="1354879"/>
            <a:ext cx="5243704" cy="815608"/>
          </a:xfrm>
        </p:spPr>
        <p:txBody>
          <a:bodyPr/>
          <a:lstStyle/>
          <a:p>
            <a:pPr marL="12700">
              <a:spcBef>
                <a:spcPts val="125"/>
              </a:spcBef>
            </a:pPr>
            <a:r>
              <a:rPr lang="en-US" sz="5300" spc="170" dirty="0" smtClean="0"/>
              <a:t>Private </a:t>
            </a:r>
            <a:r>
              <a:rPr lang="en-US" sz="5300" spc="170" dirty="0"/>
              <a:t>cloud</a:t>
            </a:r>
            <a:endParaRPr lang="en-IN" sz="5300" spc="170" dirty="0"/>
          </a:p>
        </p:txBody>
      </p:sp>
      <p:sp>
        <p:nvSpPr>
          <p:cNvPr id="6" name="Content Placeholder 5"/>
          <p:cNvSpPr>
            <a:spLocks noGrp="1"/>
          </p:cNvSpPr>
          <p:nvPr>
            <p:ph sz="half" idx="2"/>
          </p:nvPr>
        </p:nvSpPr>
        <p:spPr>
          <a:xfrm>
            <a:off x="920750" y="2787650"/>
            <a:ext cx="7960804" cy="2923877"/>
          </a:xfrm>
        </p:spPr>
        <p:txBody>
          <a:bodyPr/>
          <a:lstStyle/>
          <a:p>
            <a:pPr marL="12700" marR="115570" indent="-635" algn="l" rtl="0" fontAlgn="base">
              <a:lnSpc>
                <a:spcPts val="3229"/>
              </a:lnSpc>
              <a:spcBef>
                <a:spcPts val="215"/>
              </a:spcBef>
            </a:pPr>
            <a:r>
              <a:rPr lang="en-US" sz="2700" kern="1200" spc="55" dirty="0">
                <a:solidFill>
                  <a:schemeClr val="bg1"/>
                </a:solidFill>
                <a:cs typeface="Microsoft Sans Serif"/>
              </a:rPr>
              <a:t> It provides an enhancement in protection and customization by cloud resource utilization as per particular specified requirements. It is perfect for companies which looking for security and compliance needs</a:t>
            </a:r>
            <a:r>
              <a:rPr lang="en-US" sz="2700" kern="1200" spc="55" dirty="0" smtClean="0">
                <a:solidFill>
                  <a:schemeClr val="bg1"/>
                </a:solidFill>
                <a:cs typeface="Microsoft Sans Serif"/>
              </a:rPr>
              <a:t>.</a:t>
            </a:r>
          </a:p>
          <a:p>
            <a:pPr marL="12700" marR="115570" indent="-635" algn="l" rtl="0" fontAlgn="base">
              <a:lnSpc>
                <a:spcPts val="3229"/>
              </a:lnSpc>
              <a:spcBef>
                <a:spcPts val="215"/>
              </a:spcBef>
            </a:pPr>
            <a:r>
              <a:rPr lang="en-US" sz="2700" kern="1200" spc="55" dirty="0" smtClean="0">
                <a:solidFill>
                  <a:schemeClr val="bg1"/>
                </a:solidFill>
                <a:cs typeface="Microsoft Sans Serif"/>
              </a:rPr>
              <a:t>E.g. </a:t>
            </a:r>
            <a:r>
              <a:rPr lang="en-US" sz="2700" kern="1200" spc="55" dirty="0" smtClean="0">
                <a:solidFill>
                  <a:schemeClr val="bg1"/>
                </a:solidFill>
                <a:cs typeface="Microsoft Sans Serif"/>
              </a:rPr>
              <a:t>Legal Organization</a:t>
            </a:r>
            <a:r>
              <a:rPr lang="en-US" sz="2700" kern="1200" spc="55" dirty="0" smtClean="0">
                <a:solidFill>
                  <a:schemeClr val="bg1"/>
                </a:solidFill>
                <a:cs typeface="Microsoft Sans Serif"/>
              </a:rPr>
              <a:t> </a:t>
            </a:r>
            <a:r>
              <a:rPr lang="en-US" sz="2700" kern="1200" spc="55" dirty="0" smtClean="0">
                <a:solidFill>
                  <a:schemeClr val="bg1"/>
                </a:solidFill>
                <a:cs typeface="Microsoft Sans Serif"/>
              </a:rPr>
              <a:t>and IBM</a:t>
            </a:r>
            <a:endParaRPr lang="en-US" sz="2700" kern="1200" spc="55" dirty="0">
              <a:solidFill>
                <a:schemeClr val="bg1"/>
              </a:solidFill>
              <a:cs typeface="Microsoft Sans Serif"/>
            </a:endParaRPr>
          </a:p>
          <a:p>
            <a:pPr marL="12700" marR="115570" indent="-635" algn="l" rtl="0">
              <a:lnSpc>
                <a:spcPts val="3229"/>
              </a:lnSpc>
              <a:spcBef>
                <a:spcPts val="215"/>
              </a:spcBef>
            </a:pPr>
            <a:endParaRPr lang="en-IN" sz="2700" kern="1200" spc="55" dirty="0">
              <a:solidFill>
                <a:schemeClr val="bg1"/>
              </a:solidFill>
              <a:cs typeface="Microsoft Sans Serif"/>
            </a:endParaRPr>
          </a:p>
        </p:txBody>
      </p:sp>
      <p:sp>
        <p:nvSpPr>
          <p:cNvPr id="12" name="object 16"/>
          <p:cNvSpPr/>
          <p:nvPr/>
        </p:nvSpPr>
        <p:spPr>
          <a:xfrm>
            <a:off x="1073150" y="2292730"/>
            <a:ext cx="3733800" cy="113919"/>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sp>
        <p:nvSpPr>
          <p:cNvPr id="15" name="object 19"/>
          <p:cNvSpPr/>
          <p:nvPr/>
        </p:nvSpPr>
        <p:spPr>
          <a:xfrm>
            <a:off x="0" y="6216954"/>
            <a:ext cx="3863975" cy="4070350"/>
          </a:xfrm>
          <a:custGeom>
            <a:avLst/>
            <a:gdLst/>
            <a:ahLst/>
            <a:cxnLst/>
            <a:rect l="l" t="t" r="r" b="b"/>
            <a:pathLst>
              <a:path w="3863975" h="4070350">
                <a:moveTo>
                  <a:pt x="639648" y="0"/>
                </a:moveTo>
                <a:lnTo>
                  <a:pt x="0" y="639648"/>
                </a:lnTo>
                <a:lnTo>
                  <a:pt x="0" y="4070043"/>
                </a:lnTo>
                <a:lnTo>
                  <a:pt x="3018031" y="4070043"/>
                </a:lnTo>
                <a:lnTo>
                  <a:pt x="3863860" y="3224213"/>
                </a:lnTo>
                <a:lnTo>
                  <a:pt x="639648" y="0"/>
                </a:lnTo>
                <a:close/>
              </a:path>
            </a:pathLst>
          </a:custGeom>
          <a:solidFill>
            <a:srgbClr val="70B1DA"/>
          </a:solidFill>
        </p:spPr>
        <p:txBody>
          <a:bodyPr wrap="square" lIns="0" tIns="0" rIns="0" bIns="0" rtlCol="0"/>
          <a:lstStyle/>
          <a:p>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4836" y="2170487"/>
            <a:ext cx="9097189" cy="6667119"/>
          </a:xfrm>
          <a:prstGeom prst="rect">
            <a:avLst/>
          </a:prstGeom>
        </p:spPr>
      </p:pic>
    </p:spTree>
    <p:extLst>
      <p:ext uri="{BB962C8B-B14F-4D97-AF65-F5344CB8AC3E}">
        <p14:creationId xmlns:p14="http://schemas.microsoft.com/office/powerpoint/2010/main" val="167737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3150" y="1354879"/>
            <a:ext cx="5243704" cy="815608"/>
          </a:xfrm>
        </p:spPr>
        <p:txBody>
          <a:bodyPr/>
          <a:lstStyle/>
          <a:p>
            <a:pPr marL="12700">
              <a:spcBef>
                <a:spcPts val="125"/>
              </a:spcBef>
            </a:pPr>
            <a:r>
              <a:rPr lang="en-US" sz="5300" spc="170" dirty="0" smtClean="0"/>
              <a:t>Hybrid</a:t>
            </a:r>
            <a:r>
              <a:rPr lang="en-US" sz="5300" spc="170" dirty="0" smtClean="0"/>
              <a:t> </a:t>
            </a:r>
            <a:r>
              <a:rPr lang="en-US" sz="5300" spc="170" dirty="0"/>
              <a:t>cloud</a:t>
            </a:r>
            <a:endParaRPr lang="en-IN" sz="5300" spc="170" dirty="0"/>
          </a:p>
        </p:txBody>
      </p:sp>
      <p:sp>
        <p:nvSpPr>
          <p:cNvPr id="6" name="Content Placeholder 5"/>
          <p:cNvSpPr>
            <a:spLocks noGrp="1"/>
          </p:cNvSpPr>
          <p:nvPr>
            <p:ph sz="half" idx="2"/>
          </p:nvPr>
        </p:nvSpPr>
        <p:spPr>
          <a:xfrm>
            <a:off x="920750" y="2787650"/>
            <a:ext cx="7960804" cy="3308598"/>
          </a:xfrm>
        </p:spPr>
        <p:txBody>
          <a:bodyPr/>
          <a:lstStyle/>
          <a:p>
            <a:pPr marL="12700" marR="115570" indent="-635" algn="l" rtl="0" fontAlgn="base">
              <a:lnSpc>
                <a:spcPts val="3229"/>
              </a:lnSpc>
              <a:spcBef>
                <a:spcPts val="215"/>
              </a:spcBef>
            </a:pPr>
            <a:r>
              <a:rPr lang="en-US" sz="2700" kern="1200" spc="55" dirty="0">
                <a:solidFill>
                  <a:schemeClr val="bg1"/>
                </a:solidFill>
                <a:cs typeface="Microsoft Sans Serif"/>
              </a:rPr>
              <a:t> </a:t>
            </a:r>
            <a:r>
              <a:rPr lang="en-US" sz="2700" kern="1200" spc="55" dirty="0">
                <a:solidFill>
                  <a:schemeClr val="bg1"/>
                </a:solidFill>
                <a:cs typeface="Microsoft Sans Serif"/>
              </a:rPr>
              <a:t>It comes up with a combination of elements of both private and public clouds providing seamless data and application processing in between environments. It offers flexibility in optimizing resources such as sensitive data in private clouds and important scalable applications in the public cloud</a:t>
            </a:r>
            <a:r>
              <a:rPr lang="en-US" sz="2700" kern="1200" spc="55" dirty="0" smtClean="0">
                <a:solidFill>
                  <a:schemeClr val="bg1"/>
                </a:solidFill>
                <a:cs typeface="Microsoft Sans Serif"/>
              </a:rPr>
              <a:t>.</a:t>
            </a:r>
          </a:p>
          <a:p>
            <a:pPr marL="12700" marR="115570" indent="-635" algn="l" rtl="0" fontAlgn="base">
              <a:lnSpc>
                <a:spcPts val="3229"/>
              </a:lnSpc>
              <a:spcBef>
                <a:spcPts val="215"/>
              </a:spcBef>
            </a:pPr>
            <a:r>
              <a:rPr lang="en-US" sz="2700" kern="1200" spc="55" dirty="0" smtClean="0">
                <a:solidFill>
                  <a:schemeClr val="bg1"/>
                </a:solidFill>
                <a:cs typeface="Microsoft Sans Serif"/>
              </a:rPr>
              <a:t>E.g</a:t>
            </a:r>
            <a:r>
              <a:rPr lang="en-US" sz="2700" kern="1200" spc="55" dirty="0">
                <a:solidFill>
                  <a:schemeClr val="bg1"/>
                </a:solidFill>
                <a:cs typeface="Microsoft Sans Serif"/>
              </a:rPr>
              <a:t>. Amazon, Microsoft, Google</a:t>
            </a:r>
            <a:r>
              <a:rPr lang="en-US" sz="2700" kern="1200" spc="55" dirty="0" smtClean="0">
                <a:solidFill>
                  <a:schemeClr val="bg1"/>
                </a:solidFill>
                <a:cs typeface="Microsoft Sans Serif"/>
              </a:rPr>
              <a:t>, </a:t>
            </a:r>
            <a:r>
              <a:rPr lang="en-US" sz="2700" kern="1200" spc="55" dirty="0">
                <a:solidFill>
                  <a:schemeClr val="bg1"/>
                </a:solidFill>
                <a:cs typeface="Microsoft Sans Serif"/>
              </a:rPr>
              <a:t>and NetApp.</a:t>
            </a:r>
          </a:p>
          <a:p>
            <a:pPr marL="12700" marR="115570" indent="-635" algn="l" rtl="0">
              <a:lnSpc>
                <a:spcPts val="3229"/>
              </a:lnSpc>
              <a:spcBef>
                <a:spcPts val="215"/>
              </a:spcBef>
            </a:pPr>
            <a:endParaRPr lang="en-IN" sz="2700" kern="1200" spc="55" dirty="0">
              <a:solidFill>
                <a:schemeClr val="bg1"/>
              </a:solidFill>
              <a:cs typeface="Microsoft Sans Serif"/>
            </a:endParaRPr>
          </a:p>
        </p:txBody>
      </p:sp>
      <p:sp>
        <p:nvSpPr>
          <p:cNvPr id="12" name="object 16"/>
          <p:cNvSpPr/>
          <p:nvPr/>
        </p:nvSpPr>
        <p:spPr>
          <a:xfrm>
            <a:off x="1073150" y="2292730"/>
            <a:ext cx="3733800" cy="113919"/>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sp>
        <p:nvSpPr>
          <p:cNvPr id="15" name="object 19"/>
          <p:cNvSpPr/>
          <p:nvPr/>
        </p:nvSpPr>
        <p:spPr>
          <a:xfrm>
            <a:off x="0" y="6216954"/>
            <a:ext cx="3863975" cy="4070350"/>
          </a:xfrm>
          <a:custGeom>
            <a:avLst/>
            <a:gdLst/>
            <a:ahLst/>
            <a:cxnLst/>
            <a:rect l="l" t="t" r="r" b="b"/>
            <a:pathLst>
              <a:path w="3863975" h="4070350">
                <a:moveTo>
                  <a:pt x="639648" y="0"/>
                </a:moveTo>
                <a:lnTo>
                  <a:pt x="0" y="639648"/>
                </a:lnTo>
                <a:lnTo>
                  <a:pt x="0" y="4070043"/>
                </a:lnTo>
                <a:lnTo>
                  <a:pt x="3018031" y="4070043"/>
                </a:lnTo>
                <a:lnTo>
                  <a:pt x="3863860" y="3224213"/>
                </a:lnTo>
                <a:lnTo>
                  <a:pt x="639648" y="0"/>
                </a:lnTo>
                <a:close/>
              </a:path>
            </a:pathLst>
          </a:custGeom>
          <a:solidFill>
            <a:srgbClr val="70B1DA"/>
          </a:solidFill>
        </p:spPr>
        <p:txBody>
          <a:bodyPr wrap="square" lIns="0" tIns="0" rIns="0" bIns="0" rtlCol="0"/>
          <a:lstStyle/>
          <a:p>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569" y="2259907"/>
            <a:ext cx="9230131" cy="6249252"/>
          </a:xfrm>
          <a:prstGeom prst="rect">
            <a:avLst/>
          </a:prstGeom>
        </p:spPr>
      </p:pic>
    </p:spTree>
    <p:extLst>
      <p:ext uri="{BB962C8B-B14F-4D97-AF65-F5344CB8AC3E}">
        <p14:creationId xmlns:p14="http://schemas.microsoft.com/office/powerpoint/2010/main" val="5562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062768"/>
            <a:ext cx="4617085" cy="6224613"/>
            <a:chOff x="0" y="4062768"/>
            <a:chExt cx="4617085" cy="6224613"/>
          </a:xfrm>
        </p:grpSpPr>
        <p:sp>
          <p:nvSpPr>
            <p:cNvPr id="3" name="object 3"/>
            <p:cNvSpPr/>
            <p:nvPr/>
          </p:nvSpPr>
          <p:spPr>
            <a:xfrm>
              <a:off x="0" y="6801866"/>
              <a:ext cx="4617085" cy="3485515"/>
            </a:xfrm>
            <a:custGeom>
              <a:avLst/>
              <a:gdLst/>
              <a:ahLst/>
              <a:cxnLst/>
              <a:rect l="l" t="t" r="r" b="b"/>
              <a:pathLst>
                <a:path w="4617085" h="3485515">
                  <a:moveTo>
                    <a:pt x="1392351" y="0"/>
                  </a:moveTo>
                  <a:lnTo>
                    <a:pt x="0" y="1391813"/>
                  </a:lnTo>
                  <a:lnTo>
                    <a:pt x="0" y="3485132"/>
                  </a:lnTo>
                  <a:lnTo>
                    <a:pt x="4354495" y="3485132"/>
                  </a:lnTo>
                  <a:lnTo>
                    <a:pt x="4616551" y="3222974"/>
                  </a:lnTo>
                  <a:lnTo>
                    <a:pt x="1392351" y="0"/>
                  </a:lnTo>
                  <a:close/>
                </a:path>
              </a:pathLst>
            </a:custGeom>
            <a:solidFill>
              <a:srgbClr val="484C68"/>
            </a:solidFill>
          </p:spPr>
          <p:txBody>
            <a:bodyPr wrap="square" lIns="0" tIns="0" rIns="0" bIns="0" rtlCol="0"/>
            <a:lstStyle/>
            <a:p>
              <a:endParaRPr/>
            </a:p>
          </p:txBody>
        </p:sp>
        <p:sp>
          <p:nvSpPr>
            <p:cNvPr id="4" name="object 4"/>
            <p:cNvSpPr/>
            <p:nvPr/>
          </p:nvSpPr>
          <p:spPr>
            <a:xfrm>
              <a:off x="0" y="4062768"/>
              <a:ext cx="1925955" cy="3851910"/>
            </a:xfrm>
            <a:custGeom>
              <a:avLst/>
              <a:gdLst/>
              <a:ahLst/>
              <a:cxnLst/>
              <a:rect l="l" t="t" r="r" b="b"/>
              <a:pathLst>
                <a:path w="1925955" h="3851909">
                  <a:moveTo>
                    <a:pt x="0" y="0"/>
                  </a:moveTo>
                  <a:lnTo>
                    <a:pt x="0" y="3851856"/>
                  </a:lnTo>
                  <a:lnTo>
                    <a:pt x="1925929" y="1925929"/>
                  </a:lnTo>
                  <a:lnTo>
                    <a:pt x="0" y="0"/>
                  </a:lnTo>
                  <a:close/>
                </a:path>
              </a:pathLst>
            </a:custGeom>
            <a:solidFill>
              <a:srgbClr val="70B1DA"/>
            </a:solidFill>
          </p:spPr>
          <p:txBody>
            <a:bodyPr wrap="square" lIns="0" tIns="0" rIns="0" bIns="0" rtlCol="0"/>
            <a:lstStyle/>
            <a:p>
              <a:endParaRPr/>
            </a:p>
          </p:txBody>
        </p:sp>
      </p:grpSp>
      <p:sp>
        <p:nvSpPr>
          <p:cNvPr id="6" name="object 6"/>
          <p:cNvSpPr txBox="1">
            <a:spLocks noGrp="1"/>
          </p:cNvSpPr>
          <p:nvPr>
            <p:ph type="title"/>
          </p:nvPr>
        </p:nvSpPr>
        <p:spPr>
          <a:xfrm>
            <a:off x="3206750" y="1562509"/>
            <a:ext cx="8995410" cy="1767150"/>
          </a:xfrm>
          <a:prstGeom prst="rect">
            <a:avLst/>
          </a:prstGeom>
        </p:spPr>
        <p:txBody>
          <a:bodyPr vert="horz" wrap="square" lIns="0" tIns="12700" rIns="0" bIns="0" rtlCol="0">
            <a:spAutoFit/>
          </a:bodyPr>
          <a:lstStyle/>
          <a:p>
            <a:pPr marL="12700">
              <a:lnSpc>
                <a:spcPct val="100000"/>
              </a:lnSpc>
              <a:spcBef>
                <a:spcPts val="100"/>
              </a:spcBef>
            </a:pPr>
            <a:r>
              <a:rPr sz="5700" spc="375" dirty="0"/>
              <a:t>Cloud</a:t>
            </a:r>
            <a:r>
              <a:rPr sz="5700" spc="160" dirty="0"/>
              <a:t> </a:t>
            </a:r>
            <a:r>
              <a:rPr sz="5700" spc="355" dirty="0"/>
              <a:t>Computing</a:t>
            </a:r>
            <a:r>
              <a:rPr sz="5700" spc="165" dirty="0"/>
              <a:t> </a:t>
            </a:r>
            <a:r>
              <a:rPr lang="en-US" sz="5700" spc="165" dirty="0" smtClean="0"/>
              <a:t/>
            </a:r>
            <a:br>
              <a:rPr lang="en-US" sz="5700" spc="165" dirty="0" smtClean="0"/>
            </a:br>
            <a:r>
              <a:rPr sz="5700" spc="195" dirty="0" smtClean="0"/>
              <a:t>Services</a:t>
            </a:r>
            <a:endParaRPr sz="5700" dirty="0"/>
          </a:p>
        </p:txBody>
      </p:sp>
      <p:sp>
        <p:nvSpPr>
          <p:cNvPr id="11" name="object 11"/>
          <p:cNvSpPr txBox="1"/>
          <p:nvPr/>
        </p:nvSpPr>
        <p:spPr>
          <a:xfrm>
            <a:off x="3179830" y="3880845"/>
            <a:ext cx="6010910" cy="2903855"/>
          </a:xfrm>
          <a:prstGeom prst="rect">
            <a:avLst/>
          </a:prstGeom>
        </p:spPr>
        <p:txBody>
          <a:bodyPr vert="horz" wrap="square" lIns="0" tIns="12700" rIns="0" bIns="0" rtlCol="0">
            <a:spAutoFit/>
          </a:bodyPr>
          <a:lstStyle/>
          <a:p>
            <a:pPr marL="12700" marR="5080" indent="19050">
              <a:spcBef>
                <a:spcPts val="100"/>
              </a:spcBef>
            </a:pPr>
            <a:r>
              <a:rPr sz="2700" spc="55" dirty="0">
                <a:solidFill>
                  <a:schemeClr val="bg1"/>
                </a:solidFill>
                <a:cs typeface="Microsoft Sans Serif"/>
              </a:rPr>
              <a:t>The main categories of cloud services  are IaaS, PaaS, and SaaS. IaaS oﬀers  virtualized computing resources,  PaaS provides a platform for app  development, and SaaS delivers  software applications over the  internet, enhancing user accessibility.</a:t>
            </a:r>
          </a:p>
        </p:txBody>
      </p:sp>
      <p:sp>
        <p:nvSpPr>
          <p:cNvPr id="12" name="object 12"/>
          <p:cNvSpPr/>
          <p:nvPr/>
        </p:nvSpPr>
        <p:spPr>
          <a:xfrm>
            <a:off x="3207734" y="3566210"/>
            <a:ext cx="3952875" cy="95250"/>
          </a:xfrm>
          <a:custGeom>
            <a:avLst/>
            <a:gdLst/>
            <a:ahLst/>
            <a:cxnLst/>
            <a:rect l="l" t="t" r="r" b="b"/>
            <a:pathLst>
              <a:path w="3952875" h="95250">
                <a:moveTo>
                  <a:pt x="3952875" y="0"/>
                </a:moveTo>
                <a:lnTo>
                  <a:pt x="0" y="0"/>
                </a:lnTo>
                <a:lnTo>
                  <a:pt x="0" y="95250"/>
                </a:lnTo>
                <a:lnTo>
                  <a:pt x="3952875" y="95250"/>
                </a:lnTo>
                <a:lnTo>
                  <a:pt x="3952875" y="0"/>
                </a:lnTo>
                <a:close/>
              </a:path>
            </a:pathLst>
          </a:custGeom>
          <a:solidFill>
            <a:srgbClr val="70B1DA"/>
          </a:solidFill>
        </p:spPr>
        <p:txBody>
          <a:bodyPr wrap="square" lIns="0" tIns="0" rIns="0" bIns="0" rtlCol="0"/>
          <a:lstStyle/>
          <a:p>
            <a:endParaRPr/>
          </a:p>
        </p:txBody>
      </p:sp>
      <p:pic>
        <p:nvPicPr>
          <p:cNvPr id="13" name="object 13"/>
          <p:cNvPicPr/>
          <p:nvPr/>
        </p:nvPicPr>
        <p:blipFill>
          <a:blip r:embed="rId2" cstate="print"/>
          <a:stretch>
            <a:fillRect/>
          </a:stretch>
        </p:blipFill>
        <p:spPr>
          <a:xfrm>
            <a:off x="9319526" y="1142680"/>
            <a:ext cx="8968473" cy="9144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TotalTime>
  <Words>744</Words>
  <Application>Microsoft Office PowerPoint</Application>
  <PresentationFormat>Custom</PresentationFormat>
  <Paragraphs>79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vt:lpstr>
      <vt:lpstr>Microsoft Sans Serif</vt:lpstr>
      <vt:lpstr>Tahoma</vt:lpstr>
      <vt:lpstr>Office Theme</vt:lpstr>
      <vt:lpstr>PowerPoint Presentation</vt:lpstr>
      <vt:lpstr>Author </vt:lpstr>
      <vt:lpstr>Introduction to Cloud Computing</vt:lpstr>
      <vt:lpstr>What is Cloud Computing?</vt:lpstr>
      <vt:lpstr>Types of Cloud Models</vt:lpstr>
      <vt:lpstr>Public cloud</vt:lpstr>
      <vt:lpstr>Private cloud</vt:lpstr>
      <vt:lpstr>Hybrid cloud</vt:lpstr>
      <vt:lpstr>Cloud Computing  Services</vt:lpstr>
      <vt:lpstr>Cloud Computing  Services</vt:lpstr>
      <vt:lpstr>PowerPoint Presentation</vt:lpstr>
      <vt:lpstr>On premises &amp; on cloud</vt:lpstr>
      <vt:lpstr>Advantages of Cloud Computing</vt:lpstr>
      <vt:lpstr>Security in the Cloud</vt:lpstr>
      <vt:lpstr>Future Trends in Cloud  Computing</vt:lpstr>
      <vt:lpstr>Conclusion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farhan</cp:lastModifiedBy>
  <cp:revision>23</cp:revision>
  <dcterms:created xsi:type="dcterms:W3CDTF">2024-08-10T11:05:15Z</dcterms:created>
  <dcterms:modified xsi:type="dcterms:W3CDTF">2024-08-11T18:43:51Z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2024-08-10T00:00:00Z</vt:filetime>
  </property>
  <property fmtid="{D5CDD505-2E9C-101B-9397-08002B2CF9AE}" pid="3" name="Creator">
    <vt:lpwstr>Chromium</vt:lpwstr>
  </property>
  <property fmtid="{D5CDD505-2E9C-101B-9397-08002B2CF9AE}" pid="4" name="LastSaved">
    <vt:filetime>2024-08-10T00:00:00Z</vt:filetime>
  </property>
</Properties>
</file>